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charts/chart55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charts/chart51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2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99"/>
  </p:notesMasterIdLst>
  <p:handoutMasterIdLst>
    <p:handoutMasterId r:id="rId100"/>
  </p:handoutMasterIdLst>
  <p:sldIdLst>
    <p:sldId id="976" r:id="rId2"/>
    <p:sldId id="1920" r:id="rId3"/>
    <p:sldId id="1921" r:id="rId4"/>
    <p:sldId id="1922" r:id="rId5"/>
    <p:sldId id="1923" r:id="rId6"/>
    <p:sldId id="1924" r:id="rId7"/>
    <p:sldId id="1925" r:id="rId8"/>
    <p:sldId id="1897" r:id="rId9"/>
    <p:sldId id="1988" r:id="rId10"/>
    <p:sldId id="1898" r:id="rId11"/>
    <p:sldId id="1811" r:id="rId12"/>
    <p:sldId id="1918" r:id="rId13"/>
    <p:sldId id="1955" r:id="rId14"/>
    <p:sldId id="1956" r:id="rId15"/>
    <p:sldId id="1957" r:id="rId16"/>
    <p:sldId id="1958" r:id="rId17"/>
    <p:sldId id="1959" r:id="rId18"/>
    <p:sldId id="1960" r:id="rId19"/>
    <p:sldId id="1927" r:id="rId20"/>
    <p:sldId id="1928" r:id="rId21"/>
    <p:sldId id="1929" r:id="rId22"/>
    <p:sldId id="1916" r:id="rId23"/>
    <p:sldId id="1823" r:id="rId24"/>
    <p:sldId id="1824" r:id="rId25"/>
    <p:sldId id="1825" r:id="rId26"/>
    <p:sldId id="1826" r:id="rId27"/>
    <p:sldId id="1961" r:id="rId28"/>
    <p:sldId id="1909" r:id="rId29"/>
    <p:sldId id="1827" r:id="rId30"/>
    <p:sldId id="1930" r:id="rId31"/>
    <p:sldId id="1931" r:id="rId32"/>
    <p:sldId id="1932" r:id="rId33"/>
    <p:sldId id="1933" r:id="rId34"/>
    <p:sldId id="1934" r:id="rId35"/>
    <p:sldId id="1840" r:id="rId36"/>
    <p:sldId id="1971" r:id="rId37"/>
    <p:sldId id="1917" r:id="rId38"/>
    <p:sldId id="1968" r:id="rId39"/>
    <p:sldId id="1969" r:id="rId40"/>
    <p:sldId id="1970" r:id="rId41"/>
    <p:sldId id="1964" r:id="rId42"/>
    <p:sldId id="1965" r:id="rId43"/>
    <p:sldId id="1967" r:id="rId44"/>
    <p:sldId id="1843" r:id="rId45"/>
    <p:sldId id="1845" r:id="rId46"/>
    <p:sldId id="1935" r:id="rId47"/>
    <p:sldId id="1972" r:id="rId48"/>
    <p:sldId id="1973" r:id="rId49"/>
    <p:sldId id="1974" r:id="rId50"/>
    <p:sldId id="1975" r:id="rId51"/>
    <p:sldId id="1976" r:id="rId52"/>
    <p:sldId id="1977" r:id="rId53"/>
    <p:sldId id="1856" r:id="rId54"/>
    <p:sldId id="1941" r:id="rId55"/>
    <p:sldId id="1939" r:id="rId56"/>
    <p:sldId id="1940" r:id="rId57"/>
    <p:sldId id="1600" r:id="rId58"/>
    <p:sldId id="1942" r:id="rId59"/>
    <p:sldId id="1861" r:id="rId60"/>
    <p:sldId id="1943" r:id="rId61"/>
    <p:sldId id="1615" r:id="rId62"/>
    <p:sldId id="1875" r:id="rId63"/>
    <p:sldId id="1878" r:id="rId64"/>
    <p:sldId id="1620" r:id="rId65"/>
    <p:sldId id="1989" r:id="rId66"/>
    <p:sldId id="1944" r:id="rId67"/>
    <p:sldId id="1628" r:id="rId68"/>
    <p:sldId id="1980" r:id="rId69"/>
    <p:sldId id="1981" r:id="rId70"/>
    <p:sldId id="1982" r:id="rId71"/>
    <p:sldId id="1983" r:id="rId72"/>
    <p:sldId id="1949" r:id="rId73"/>
    <p:sldId id="1950" r:id="rId74"/>
    <p:sldId id="1978" r:id="rId75"/>
    <p:sldId id="1979" r:id="rId76"/>
    <p:sldId id="1697" r:id="rId77"/>
    <p:sldId id="1716" r:id="rId78"/>
    <p:sldId id="1954" r:id="rId79"/>
    <p:sldId id="1951" r:id="rId80"/>
    <p:sldId id="1885" r:id="rId81"/>
    <p:sldId id="1911" r:id="rId82"/>
    <p:sldId id="1888" r:id="rId83"/>
    <p:sldId id="1889" r:id="rId84"/>
    <p:sldId id="1890" r:id="rId85"/>
    <p:sldId id="1892" r:id="rId86"/>
    <p:sldId id="1882" r:id="rId87"/>
    <p:sldId id="1984" r:id="rId88"/>
    <p:sldId id="1985" r:id="rId89"/>
    <p:sldId id="1702" r:id="rId90"/>
    <p:sldId id="1711" r:id="rId91"/>
    <p:sldId id="1701" r:id="rId92"/>
    <p:sldId id="1748" r:id="rId93"/>
    <p:sldId id="1704" r:id="rId94"/>
    <p:sldId id="1896" r:id="rId95"/>
    <p:sldId id="1900" r:id="rId96"/>
    <p:sldId id="1952" r:id="rId97"/>
    <p:sldId id="1953" r:id="rId98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99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0033CC"/>
    <a:srgbClr val="800000"/>
    <a:srgbClr val="5B5BC9"/>
    <a:srgbClr val="FF0000"/>
    <a:srgbClr val="DDDDDD"/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51" autoAdjust="0"/>
    <p:restoredTop sz="97329" autoAdjust="0"/>
  </p:normalViewPr>
  <p:slideViewPr>
    <p:cSldViewPr snapToGrid="0">
      <p:cViewPr>
        <p:scale>
          <a:sx n="60" d="100"/>
          <a:sy n="60" d="100"/>
        </p:scale>
        <p:origin x="-2298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notesViewPr>
    <p:cSldViewPr snapToGrid="0">
      <p:cViewPr>
        <p:scale>
          <a:sx n="100" d="100"/>
          <a:sy n="100" d="100"/>
        </p:scale>
        <p:origin x="-804" y="504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7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8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9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ФГОС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Лист1!$B$1:$E$1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Лист1!$B$2:$E$2</c:f>
              <c:numCache>
                <c:formatCode>0%</c:formatCode>
                <c:ptCount val="3"/>
                <c:pt idx="0">
                  <c:v>0</c:v>
                </c:pt>
                <c:pt idx="1">
                  <c:v>4.0000000000000029E-2</c:v>
                </c:pt>
                <c:pt idx="2">
                  <c:v>0.44000000000000006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ЕГЭ и ГИА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Лист1!$B$1:$E$1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Лист1!$B$3:$E$3</c:f>
              <c:numCache>
                <c:formatCode>0%</c:formatCode>
                <c:ptCount val="3"/>
                <c:pt idx="0">
                  <c:v>4.0000000000000029E-2</c:v>
                </c:pt>
                <c:pt idx="1">
                  <c:v>0.13</c:v>
                </c:pt>
                <c:pt idx="2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Лист1!$B$1:$E$1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Лист1!$B$4:$E$4</c:f>
              <c:numCache>
                <c:formatCode>0%</c:formatCode>
                <c:ptCount val="3"/>
                <c:pt idx="0">
                  <c:v>0.52</c:v>
                </c:pt>
                <c:pt idx="1">
                  <c:v>0.17</c:v>
                </c:pt>
                <c:pt idx="2">
                  <c:v>0.30000000000000032</c:v>
                </c:pt>
              </c:numCache>
            </c:numRef>
          </c:val>
        </c:ser>
        <c:gapWidth val="300"/>
        <c:axId val="94951296"/>
        <c:axId val="97209344"/>
      </c:barChart>
      <c:catAx>
        <c:axId val="9495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 dirty="0" smtClean="0"/>
                  <a:t>Доля педагогов, повысивших квалификацию</a:t>
                </a:r>
                <a:endParaRPr lang="ru-RU" sz="12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97"/>
            </a:pPr>
            <a:endParaRPr lang="ru-RU"/>
          </a:p>
        </c:txPr>
        <c:crossAx val="97209344"/>
        <c:crosses val="autoZero"/>
        <c:auto val="1"/>
        <c:lblAlgn val="ctr"/>
        <c:lblOffset val="100"/>
      </c:catAx>
      <c:valAx>
        <c:axId val="97209344"/>
        <c:scaling>
          <c:orientation val="minMax"/>
        </c:scaling>
        <c:axPos val="l"/>
        <c:majorGridlines/>
        <c:minorGridlines/>
        <c:numFmt formatCode="0%" sourceLinked="1"/>
        <c:tickLblPos val="nextTo"/>
        <c:crossAx val="94951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"/>
                  <c:y val="4.1543026706231452E-2"/>
                </c:manualLayout>
              </c:layout>
              <c:showVal val="1"/>
            </c:dLbl>
            <c:dLbl>
              <c:idx val="1"/>
              <c:layout>
                <c:manualLayout>
                  <c:x val="-3.1225604996096799E-3"/>
                  <c:y val="-6.7944687126123829E-3"/>
                </c:manualLayout>
              </c:layout>
              <c:showVal val="1"/>
            </c:dLbl>
            <c:dLbl>
              <c:idx val="2"/>
              <c:layout>
                <c:manualLayout>
                  <c:x val="-3.1225604996096799E-3"/>
                  <c:y val="6.7736011797112994E-3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100</c:v>
                </c:pt>
                <c:pt idx="1">
                  <c:v>99.6</c:v>
                </c:pt>
                <c:pt idx="2">
                  <c:v>99.6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dLbl>
              <c:idx val="0"/>
              <c:layout>
                <c:manualLayout>
                  <c:x val="3.1225604996096799E-3"/>
                  <c:y val="1.060070671378092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1220687577987252E-3"/>
                  <c:y val="3.5335689045936395E-3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99.7</c:v>
                </c:pt>
                <c:pt idx="1">
                  <c:v>99.7</c:v>
                </c:pt>
                <c:pt idx="2">
                  <c:v>99.9</c:v>
                </c:pt>
              </c:numCache>
            </c:numRef>
          </c:val>
        </c:ser>
        <c:axId val="99603584"/>
        <c:axId val="99605120"/>
      </c:barChart>
      <c:catAx>
        <c:axId val="99603584"/>
        <c:scaling>
          <c:orientation val="minMax"/>
        </c:scaling>
        <c:axPos val="b"/>
        <c:numFmt formatCode="General" sourceLinked="1"/>
        <c:tickLblPos val="nextTo"/>
        <c:crossAx val="99605120"/>
        <c:crosses val="autoZero"/>
        <c:auto val="1"/>
        <c:lblAlgn val="ctr"/>
        <c:lblOffset val="100"/>
      </c:catAx>
      <c:valAx>
        <c:axId val="9960512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60358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40</c:v>
                </c:pt>
                <c:pt idx="1">
                  <c:v>37</c:v>
                </c:pt>
                <c:pt idx="2">
                  <c:v>40.6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45</c:v>
                </c:pt>
                <c:pt idx="1">
                  <c:v>48</c:v>
                </c:pt>
                <c:pt idx="2">
                  <c:v>48.1</c:v>
                </c:pt>
              </c:numCache>
            </c:numRef>
          </c:val>
        </c:ser>
        <c:axId val="100024704"/>
        <c:axId val="100026240"/>
      </c:barChart>
      <c:catAx>
        <c:axId val="100024704"/>
        <c:scaling>
          <c:orientation val="minMax"/>
        </c:scaling>
        <c:axPos val="b"/>
        <c:numFmt formatCode="General" sourceLinked="1"/>
        <c:tickLblPos val="nextTo"/>
        <c:crossAx val="100026240"/>
        <c:crosses val="autoZero"/>
        <c:auto val="1"/>
        <c:lblAlgn val="ctr"/>
        <c:lblOffset val="100"/>
      </c:catAx>
      <c:valAx>
        <c:axId val="10002624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002470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ln w="25399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город</c:v>
                </c:pt>
              </c:strCache>
            </c:strRef>
          </c:tx>
          <c:spPr>
            <a:solidFill>
              <a:schemeClr val="lt1"/>
            </a:solidFill>
            <a:ln w="25399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98</c:v>
                </c:pt>
                <c:pt idx="1">
                  <c:v>99.5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 - ОУ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axId val="100066432"/>
        <c:axId val="100067968"/>
      </c:barChart>
      <c:catAx>
        <c:axId val="10006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067968"/>
        <c:crosses val="autoZero"/>
        <c:auto val="1"/>
        <c:lblAlgn val="ctr"/>
        <c:lblOffset val="100"/>
      </c:catAx>
      <c:valAx>
        <c:axId val="100067968"/>
        <c:scaling>
          <c:orientation val="minMax"/>
        </c:scaling>
        <c:axPos val="l"/>
        <c:majorGridlines/>
        <c:numFmt formatCode="General" sourceLinked="1"/>
        <c:tickLblPos val="nextTo"/>
        <c:crossAx val="10006643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814814814814875"/>
          <c:y val="0.11041009463722362"/>
          <c:w val="0.79259259259259263"/>
          <c:h val="0.599369085173501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chemeClr val="accent1"/>
            </a:solidFill>
            <a:ln w="2588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23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txPr>
              <a:bodyPr/>
              <a:lstStyle/>
              <a:p>
                <a:pPr>
                  <a:defRPr sz="1223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город</c:v>
                </c:pt>
              </c:strCache>
            </c:strRef>
          </c:tx>
          <c:spPr>
            <a:solidFill>
              <a:schemeClr val="lt1"/>
            </a:solidFill>
            <a:ln w="25880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23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63</c:v>
                </c:pt>
                <c:pt idx="1">
                  <c:v>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 - ОУ</c:v>
                </c:pt>
              </c:strCache>
            </c:strRef>
          </c:tx>
          <c:dLbls>
            <c:txPr>
              <a:bodyPr/>
              <a:lstStyle/>
              <a:p>
                <a:pPr>
                  <a:defRPr sz="1223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54</c:v>
                </c:pt>
                <c:pt idx="1">
                  <c:v>23</c:v>
                </c:pt>
              </c:numCache>
            </c:numRef>
          </c:val>
        </c:ser>
        <c:axId val="100312960"/>
        <c:axId val="100314496"/>
      </c:barChart>
      <c:catAx>
        <c:axId val="10031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23"/>
            </a:pPr>
            <a:endParaRPr lang="ru-RU"/>
          </a:p>
        </c:txPr>
        <c:crossAx val="100314496"/>
        <c:crosses val="autoZero"/>
        <c:auto val="1"/>
        <c:lblAlgn val="ctr"/>
        <c:lblOffset val="100"/>
      </c:catAx>
      <c:valAx>
        <c:axId val="100314496"/>
        <c:scaling>
          <c:orientation val="minMax"/>
        </c:scaling>
        <c:axPos val="l"/>
        <c:majorGridlines/>
        <c:numFmt formatCode="General" sourceLinked="1"/>
        <c:tickLblPos val="nextTo"/>
        <c:crossAx val="100312960"/>
        <c:crosses val="autoZero"/>
        <c:crossBetween val="between"/>
      </c:valAx>
    </c:plotArea>
    <c:legend>
      <c:legendPos val="b"/>
      <c:txPr>
        <a:bodyPr/>
        <a:lstStyle/>
        <a:p>
          <a:pPr>
            <a:defRPr sz="1223"/>
          </a:pPr>
          <a:endParaRPr lang="ru-RU"/>
        </a:p>
      </c:txPr>
    </c:legend>
    <c:plotVisOnly val="1"/>
    <c:dispBlanksAs val="gap"/>
  </c:chart>
  <c:txPr>
    <a:bodyPr/>
    <a:lstStyle/>
    <a:p>
      <a:pPr>
        <a:defRPr sz="1834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ОУ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32.5</c:v>
                </c:pt>
                <c:pt idx="1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 - 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 г. - город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31.2</c:v>
                </c:pt>
                <c:pt idx="1">
                  <c:v>14.8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2011 г. - область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29.7</c:v>
                </c:pt>
                <c:pt idx="1">
                  <c:v>15.1</c:v>
                </c:pt>
              </c:numCache>
            </c:numRef>
          </c:val>
        </c:ser>
        <c:axId val="100465280"/>
        <c:axId val="100548992"/>
      </c:barChart>
      <c:catAx>
        <c:axId val="100465280"/>
        <c:scaling>
          <c:orientation val="minMax"/>
        </c:scaling>
        <c:axPos val="b"/>
        <c:numFmt formatCode="General" sourceLinked="1"/>
        <c:majorTickMark val="none"/>
        <c:tickLblPos val="nextTo"/>
        <c:crossAx val="100548992"/>
        <c:crosses val="autoZero"/>
        <c:auto val="1"/>
        <c:lblAlgn val="ctr"/>
        <c:lblOffset val="100"/>
      </c:catAx>
      <c:valAx>
        <c:axId val="100548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Средний балл</a:t>
                </a:r>
              </a:p>
            </c:rich>
          </c:tx>
          <c:layout>
            <c:manualLayout>
              <c:xMode val="edge"/>
              <c:yMode val="edge"/>
              <c:x val="0.1099290418886327"/>
              <c:y val="0.23755927692137074"/>
            </c:manualLayout>
          </c:layout>
        </c:title>
        <c:numFmt formatCode="General" sourceLinked="1"/>
        <c:majorTickMark val="none"/>
        <c:tickLblPos val="nextTo"/>
        <c:crossAx val="100465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54.9</c:v>
                </c:pt>
                <c:pt idx="1">
                  <c:v>39.4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34.25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ДО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52.1</c:v>
                </c:pt>
                <c:pt idx="1">
                  <c:v>45.6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 - 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47.2</c:v>
                </c:pt>
                <c:pt idx="1">
                  <c:v>48.7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 г. - город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60</c:v>
                </c:pt>
                <c:pt idx="1">
                  <c:v>54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2011 г. - область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61.1</c:v>
                </c:pt>
                <c:pt idx="1">
                  <c:v>51.2</c:v>
                </c:pt>
              </c:numCache>
            </c:numRef>
          </c:val>
        </c:ser>
        <c:axId val="100855808"/>
        <c:axId val="100857344"/>
      </c:barChart>
      <c:catAx>
        <c:axId val="100855808"/>
        <c:scaling>
          <c:orientation val="minMax"/>
        </c:scaling>
        <c:axPos val="b"/>
        <c:majorTickMark val="none"/>
        <c:tickLblPos val="nextTo"/>
        <c:crossAx val="100857344"/>
        <c:crosses val="autoZero"/>
        <c:auto val="1"/>
        <c:lblAlgn val="ctr"/>
        <c:lblOffset val="100"/>
      </c:catAx>
      <c:valAx>
        <c:axId val="100857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Средний балл</a:t>
                </a:r>
                <a:endParaRPr lang="ru-RU" dirty="0"/>
              </a:p>
            </c:rich>
          </c:tx>
        </c:title>
        <c:numFmt formatCode="General" sourceLinked="1"/>
        <c:majorTickMark val="none"/>
        <c:tickLblPos val="nextTo"/>
        <c:crossAx val="100855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chemeClr val="accent1"/>
            </a:solidFill>
            <a:ln w="2539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46</c:v>
                </c:pt>
                <c:pt idx="2">
                  <c:v>42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54</c:v>
                </c:pt>
                <c:pt idx="2">
                  <c:v>51</c:v>
                </c:pt>
                <c:pt idx="3">
                  <c:v>57.4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ОУ</c:v>
                </c:pt>
              </c:strCache>
            </c:strRef>
          </c:tx>
          <c:spPr>
            <a:solidFill>
              <a:srgbClr val="92D050"/>
            </a:solidFill>
            <a:ln w="25390" cap="flat" cmpd="sng" algn="ctr">
              <a:solidFill>
                <a:srgbClr val="92D050"/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45.6</c:v>
                </c:pt>
                <c:pt idx="1">
                  <c:v>50</c:v>
                </c:pt>
                <c:pt idx="3">
                  <c:v>43.4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 - ВО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Лист1!$E$2:$E$5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 г. - город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1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54.6</c:v>
                </c:pt>
                <c:pt idx="1">
                  <c:v>55.3</c:v>
                </c:pt>
                <c:pt idx="2">
                  <c:v>61.2</c:v>
                </c:pt>
                <c:pt idx="3">
                  <c:v>58.2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2011 г. - область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57.1</c:v>
                </c:pt>
                <c:pt idx="1">
                  <c:v>51.7</c:v>
                </c:pt>
                <c:pt idx="2">
                  <c:v>54.6</c:v>
                </c:pt>
                <c:pt idx="3">
                  <c:v>56.2</c:v>
                </c:pt>
              </c:numCache>
            </c:numRef>
          </c:val>
        </c:ser>
        <c:axId val="101444608"/>
        <c:axId val="101446400"/>
      </c:barChart>
      <c:catAx>
        <c:axId val="101444608"/>
        <c:scaling>
          <c:orientation val="minMax"/>
        </c:scaling>
        <c:axPos val="b"/>
        <c:numFmt formatCode="General" sourceLinked="1"/>
        <c:majorTickMark val="none"/>
        <c:tickLblPos val="nextTo"/>
        <c:crossAx val="101446400"/>
        <c:crosses val="autoZero"/>
        <c:auto val="1"/>
        <c:lblAlgn val="ctr"/>
        <c:lblOffset val="100"/>
      </c:catAx>
      <c:valAx>
        <c:axId val="101446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Средний балл</a:t>
                </a:r>
              </a:p>
            </c:rich>
          </c:tx>
          <c:layout>
            <c:manualLayout>
              <c:xMode val="edge"/>
              <c:yMode val="edge"/>
              <c:x val="0.10992904188863273"/>
              <c:y val="0.2375592769213707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444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выпускников, сдавших 3 и более предмета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выпускников, сдавших 3 и более предмета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0.65000000000000313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план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выпускников, сдавших 3 и более предмета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выпускников, сдавших 3 и более предмета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0.21000000000000021</c:v>
                </c:pt>
              </c:numCache>
            </c:numRef>
          </c:val>
        </c:ser>
        <c:axId val="101575296"/>
        <c:axId val="101593472"/>
      </c:barChart>
      <c:catAx>
        <c:axId val="10157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8"/>
            </a:pPr>
            <a:endParaRPr lang="ru-RU"/>
          </a:p>
        </c:txPr>
        <c:crossAx val="101593472"/>
        <c:crosses val="autoZero"/>
        <c:auto val="1"/>
        <c:lblAlgn val="ctr"/>
        <c:lblOffset val="100"/>
      </c:catAx>
      <c:valAx>
        <c:axId val="101593472"/>
        <c:scaling>
          <c:orientation val="minMax"/>
        </c:scaling>
        <c:axPos val="l"/>
        <c:majorGridlines/>
        <c:numFmt formatCode="0%" sourceLinked="1"/>
        <c:tickLblPos val="nextTo"/>
        <c:crossAx val="101575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8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</a:t>
            </a:r>
          </a:p>
        </c:rich>
      </c:tx>
      <c:layout>
        <c:manualLayout>
          <c:xMode val="edge"/>
          <c:yMode val="edge"/>
          <c:x val="0.33251221896383426"/>
          <c:y val="1.9559909662454987E-2"/>
        </c:manualLayout>
      </c:layout>
    </c:title>
    <c:view3D>
      <c:hPercent val="102"/>
      <c:depthPercent val="100"/>
      <c:rAngAx val="1"/>
    </c:view3D>
    <c:plotArea>
      <c:layout>
        <c:manualLayout>
          <c:layoutTarget val="inner"/>
          <c:xMode val="edge"/>
          <c:yMode val="edge"/>
          <c:x val="0.13793103448275984"/>
          <c:y val="0.14669926650366749"/>
          <c:w val="0.8354763742081367"/>
          <c:h val="0.7090464547677262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</c:v>
                </c:pt>
              </c:strCache>
            </c:strRef>
          </c:tx>
          <c:dLbls>
            <c:dLbl>
              <c:idx val="0"/>
              <c:layout>
                <c:manualLayout>
                  <c:x val="1.3158572022129212E-2"/>
                  <c:y val="-4.2808432106522833E-2"/>
                </c:manualLayout>
              </c:layout>
              <c:showVal val="1"/>
            </c:dLbl>
            <c:dLbl>
              <c:idx val="1"/>
              <c:layout>
                <c:manualLayout>
                  <c:x val="1.1988117551433041E-2"/>
                  <c:y val="-4.093550651177226E-2"/>
                </c:manualLayout>
              </c:layout>
              <c:showVal val="1"/>
            </c:dLbl>
            <c:dLbl>
              <c:idx val="2"/>
              <c:layout>
                <c:manualLayout>
                  <c:x val="1.8207124608219927E-2"/>
                  <c:y val="-4.0363444331462023E-2"/>
                </c:manualLayout>
              </c:layout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">
                  <c:v>99.8</c:v>
                </c:pt>
                <c:pt idx="1">
                  <c:v>94.8</c:v>
                </c:pt>
                <c:pt idx="2">
                  <c:v>99.8</c:v>
                </c:pt>
              </c:numCache>
            </c:numRef>
          </c:val>
        </c:ser>
        <c:dLbls>
          <c:showVal val="1"/>
        </c:dLbls>
        <c:shape val="box"/>
        <c:axId val="101850496"/>
        <c:axId val="101868672"/>
        <c:axId val="0"/>
      </c:bar3DChart>
      <c:catAx>
        <c:axId val="1018504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868672"/>
        <c:crosses val="autoZero"/>
        <c:auto val="1"/>
        <c:lblAlgn val="ctr"/>
        <c:lblOffset val="100"/>
        <c:tickLblSkip val="1"/>
        <c:tickMarkSkip val="1"/>
      </c:catAx>
      <c:valAx>
        <c:axId val="101868672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10591143848954364"/>
              <c:y val="0.13202923762436691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850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</a:t>
            </a:r>
          </a:p>
        </c:rich>
      </c:tx>
      <c:layout>
        <c:manualLayout>
          <c:xMode val="edge"/>
          <c:yMode val="edge"/>
          <c:x val="0.40960037623074791"/>
          <c:y val="2.2886437652995015E-2"/>
        </c:manualLayout>
      </c:layout>
    </c:title>
    <c:view3D>
      <c:hPercent val="102"/>
      <c:depthPercent val="100"/>
      <c:rAngAx val="1"/>
    </c:view3D>
    <c:plotArea>
      <c:layout>
        <c:manualLayout>
          <c:layoutTarget val="inner"/>
          <c:xMode val="edge"/>
          <c:yMode val="edge"/>
          <c:x val="0.13793103448275987"/>
          <c:y val="0.14669926650366749"/>
          <c:w val="0.8354763742081367"/>
          <c:h val="0.7090464547677262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158572022129212E-2"/>
                  <c:y val="-4.2808432106522833E-2"/>
                </c:manualLayout>
              </c:layout>
              <c:showVal val="1"/>
            </c:dLbl>
            <c:dLbl>
              <c:idx val="1"/>
              <c:layout>
                <c:manualLayout>
                  <c:x val="1.1988117551433041E-2"/>
                  <c:y val="-4.093550651177226E-2"/>
                </c:manualLayout>
              </c:layout>
              <c:showVal val="1"/>
            </c:dLbl>
            <c:dLbl>
              <c:idx val="2"/>
              <c:layout>
                <c:manualLayout>
                  <c:x val="1.8207124608219931E-2"/>
                  <c:y val="-4.0363444331462023E-2"/>
                </c:manualLayout>
              </c:layout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">
                  <c:v>99.8</c:v>
                </c:pt>
                <c:pt idx="1">
                  <c:v>94.8</c:v>
                </c:pt>
                <c:pt idx="2">
                  <c:v>99.8</c:v>
                </c:pt>
              </c:numCache>
            </c:numRef>
          </c:val>
        </c:ser>
        <c:dLbls>
          <c:showVal val="1"/>
        </c:dLbls>
        <c:shape val="box"/>
        <c:axId val="101825920"/>
        <c:axId val="101262464"/>
        <c:axId val="0"/>
      </c:bar3DChart>
      <c:catAx>
        <c:axId val="10182592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1262464"/>
        <c:crosses val="autoZero"/>
        <c:auto val="1"/>
        <c:lblAlgn val="ctr"/>
        <c:lblOffset val="100"/>
        <c:tickLblSkip val="1"/>
        <c:tickMarkSkip val="1"/>
      </c:catAx>
      <c:valAx>
        <c:axId val="101262464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10591143848954364"/>
              <c:y val="0.13202923762436691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825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3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9 класс</c:v>
                </c:pt>
              </c:strCache>
            </c:strRef>
          </c:tx>
          <c:dLbls>
            <c:showVal val="1"/>
          </c:dLbls>
          <c:cat>
            <c:strRef>
              <c:f>Sheet1!$B$1:$D$1</c:f>
              <c:strCache>
                <c:ptCount val="3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">
                  <c:v>47</c:v>
                </c:pt>
                <c:pt idx="1">
                  <c:v>67</c:v>
                </c:pt>
                <c:pt idx="2">
                  <c:v>59</c:v>
                </c:pt>
              </c:numCache>
            </c:numRef>
          </c:val>
        </c:ser>
        <c:dLbls>
          <c:showVal val="1"/>
        </c:dLbls>
        <c:gapWidth val="75"/>
        <c:shape val="box"/>
        <c:axId val="71070848"/>
        <c:axId val="71072384"/>
        <c:axId val="0"/>
      </c:bar3DChart>
      <c:catAx>
        <c:axId val="7107084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1072384"/>
        <c:crosses val="autoZero"/>
        <c:auto val="1"/>
        <c:lblAlgn val="ctr"/>
        <c:lblOffset val="100"/>
        <c:tickLblSkip val="1"/>
        <c:tickMarkSkip val="1"/>
      </c:catAx>
      <c:valAx>
        <c:axId val="71072384"/>
        <c:scaling>
          <c:orientation val="minMax"/>
          <c:min val="0"/>
        </c:scaling>
        <c:axPos val="l"/>
        <c:numFmt formatCode="0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10708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hPercent val="72"/>
      <c:depthPercent val="100"/>
      <c:rAngAx val="1"/>
    </c:view3D>
    <c:plotArea>
      <c:layout>
        <c:manualLayout>
          <c:layoutTarget val="inner"/>
          <c:xMode val="edge"/>
          <c:yMode val="edge"/>
          <c:x val="0.10175438596491229"/>
          <c:y val="7.3349633251834356E-3"/>
          <c:w val="0.89824561403509373"/>
          <c:h val="0.9119804400977995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2.5372331538639804E-2"/>
                  <c:y val="-4.5326592698639874E-2"/>
                </c:manualLayout>
              </c:layout>
              <c:showVal val="1"/>
            </c:dLbl>
            <c:dLbl>
              <c:idx val="1"/>
              <c:layout>
                <c:manualLayout>
                  <c:x val="2.6688655704484591E-2"/>
                  <c:y val="-4.45520162252448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446846351598251E-2"/>
                  <c:y val="-4.0115127654497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">
                  <c:v>1.2</c:v>
                </c:pt>
                <c:pt idx="1">
                  <c:v>5.13</c:v>
                </c:pt>
                <c:pt idx="2">
                  <c:v>1.28</c:v>
                </c:pt>
              </c:numCache>
            </c:numRef>
          </c:val>
        </c:ser>
        <c:dLbls>
          <c:showVal val="1"/>
        </c:dLbls>
        <c:shape val="box"/>
        <c:axId val="102143488"/>
        <c:axId val="102145024"/>
        <c:axId val="0"/>
      </c:bar3DChart>
      <c:catAx>
        <c:axId val="10214348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2145024"/>
        <c:crosses val="autoZero"/>
        <c:auto val="1"/>
        <c:lblAlgn val="ctr"/>
        <c:lblOffset val="100"/>
        <c:tickLblSkip val="1"/>
        <c:tickMarkSkip val="1"/>
      </c:catAx>
      <c:valAx>
        <c:axId val="102145024"/>
        <c:scaling>
          <c:orientation val="minMax"/>
          <c:max val="5.5"/>
          <c:min val="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5.7894649961207904E-2"/>
              <c:y val="7.3349603229421164E-3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2143488"/>
        <c:crosses val="autoZero"/>
        <c:crossBetween val="between"/>
        <c:minorUnit val="4.0000000000000022E-2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 9 класса, продолживших обучение в 10 классе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 9 класса, продолживших обучение в 10 классе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план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 9 класса, продолживших обучение в 10 классе 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91,5%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выпускников 9 класса, продолживших обучение в 10 классе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0.9153</c:v>
                </c:pt>
              </c:numCache>
            </c:numRef>
          </c:val>
        </c:ser>
        <c:axId val="102306944"/>
        <c:axId val="102308480"/>
      </c:barChart>
      <c:catAx>
        <c:axId val="102306944"/>
        <c:scaling>
          <c:orientation val="minMax"/>
        </c:scaling>
        <c:axPos val="b"/>
        <c:numFmt formatCode="General" sourceLinked="1"/>
        <c:tickLblPos val="nextTo"/>
        <c:crossAx val="102308480"/>
        <c:crosses val="autoZero"/>
        <c:auto val="1"/>
        <c:lblAlgn val="ctr"/>
        <c:lblOffset val="100"/>
      </c:catAx>
      <c:valAx>
        <c:axId val="102308480"/>
        <c:scaling>
          <c:orientation val="minMax"/>
        </c:scaling>
        <c:axPos val="l"/>
        <c:majorGridlines/>
        <c:numFmt formatCode="0%" sourceLinked="1"/>
        <c:tickLblPos val="nextTo"/>
        <c:crossAx val="1023069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976744186046514E-2"/>
          <c:y val="7.8034682080924872E-2"/>
          <c:w val="0.79534883720930516"/>
          <c:h val="0.5173410404624277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2010 г.</c:v>
                </c:pt>
              </c:strCache>
            </c:strRef>
          </c:tx>
          <c:cat>
            <c:strRef>
              <c:f>Лист1!$B$1:$L$1</c:f>
              <c:strCache>
                <c:ptCount val="11"/>
                <c:pt idx="0">
                  <c:v>1. Библиотечный фонд (книгопечатная продукция)</c:v>
                </c:pt>
                <c:pt idx="1">
                  <c:v>2. Печатные пособия </c:v>
                </c:pt>
                <c:pt idx="2">
                  <c:v>3. Технические средства обучения  </c:v>
                </c:pt>
                <c:pt idx="3">
                  <c:v>4. Цифровые образовательные ресурсы </c:v>
                </c:pt>
                <c:pt idx="4">
                  <c:v>5. Экранно-звуковые пособия  </c:v>
                </c:pt>
                <c:pt idx="5">
                  <c:v>6. Учебно-практическое и учебно-лабораторное оборудование </c:v>
                </c:pt>
                <c:pt idx="6">
                  <c:v>7. Игры и игрушки </c:v>
                </c:pt>
                <c:pt idx="7">
                  <c:v>8. Оборудование класса  </c:v>
                </c:pt>
                <c:pt idx="8">
                  <c:v>9. Натурный фонд </c:v>
                </c:pt>
                <c:pt idx="9">
                  <c:v>10. Демонстрационные пособия </c:v>
                </c:pt>
                <c:pt idx="10">
                  <c:v>11. Музыкальные инструменты </c:v>
                </c:pt>
              </c:strCache>
            </c:strRef>
          </c:cat>
          <c:val>
            <c:numRef>
              <c:f>Лист1!$B$2:$L$2</c:f>
              <c:numCache>
                <c:formatCode>0%</c:formatCode>
                <c:ptCount val="11"/>
                <c:pt idx="0">
                  <c:v>0.66000000000000292</c:v>
                </c:pt>
                <c:pt idx="1">
                  <c:v>1</c:v>
                </c:pt>
                <c:pt idx="2">
                  <c:v>0.25</c:v>
                </c:pt>
                <c:pt idx="3">
                  <c:v>0.2</c:v>
                </c:pt>
                <c:pt idx="4">
                  <c:v>0.4</c:v>
                </c:pt>
                <c:pt idx="5">
                  <c:v>0.25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0.75000000000000233</c:v>
                </c:pt>
                <c:pt idx="1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2011 г. - план</c:v>
                </c:pt>
              </c:strCache>
            </c:strRef>
          </c:tx>
          <c:cat>
            <c:strRef>
              <c:f>Лист1!$B$1:$L$1</c:f>
              <c:strCache>
                <c:ptCount val="11"/>
                <c:pt idx="0">
                  <c:v>1. Библиотечный фонд (книгопечатная продукция)</c:v>
                </c:pt>
                <c:pt idx="1">
                  <c:v>2. Печатные пособия </c:v>
                </c:pt>
                <c:pt idx="2">
                  <c:v>3. Технические средства обучения  </c:v>
                </c:pt>
                <c:pt idx="3">
                  <c:v>4. Цифровые образовательные ресурсы </c:v>
                </c:pt>
                <c:pt idx="4">
                  <c:v>5. Экранно-звуковые пособия  </c:v>
                </c:pt>
                <c:pt idx="5">
                  <c:v>6. Учебно-практическое и учебно-лабораторное оборудование </c:v>
                </c:pt>
                <c:pt idx="6">
                  <c:v>7. Игры и игрушки </c:v>
                </c:pt>
                <c:pt idx="7">
                  <c:v>8. Оборудование класса  </c:v>
                </c:pt>
                <c:pt idx="8">
                  <c:v>9. Натурный фонд </c:v>
                </c:pt>
                <c:pt idx="9">
                  <c:v>10. Демонстрационные пособия </c:v>
                </c:pt>
                <c:pt idx="10">
                  <c:v>11. Музыкальные инструменты </c:v>
                </c:pt>
              </c:strCache>
            </c:strRef>
          </c:cat>
          <c:val>
            <c:numRef>
              <c:f>Лист1!$B$3:$L$3</c:f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2011 г.</c:v>
                </c:pt>
              </c:strCache>
            </c:strRef>
          </c:tx>
          <c:cat>
            <c:strRef>
              <c:f>Лист1!$B$1:$L$1</c:f>
              <c:strCache>
                <c:ptCount val="11"/>
                <c:pt idx="0">
                  <c:v>1. Библиотечный фонд (книгопечатная продукция)</c:v>
                </c:pt>
                <c:pt idx="1">
                  <c:v>2. Печатные пособия </c:v>
                </c:pt>
                <c:pt idx="2">
                  <c:v>3. Технические средства обучения  </c:v>
                </c:pt>
                <c:pt idx="3">
                  <c:v>4. Цифровые образовательные ресурсы </c:v>
                </c:pt>
                <c:pt idx="4">
                  <c:v>5. Экранно-звуковые пособия  </c:v>
                </c:pt>
                <c:pt idx="5">
                  <c:v>6. Учебно-практическое и учебно-лабораторное оборудование </c:v>
                </c:pt>
                <c:pt idx="6">
                  <c:v>7. Игры и игрушки </c:v>
                </c:pt>
                <c:pt idx="7">
                  <c:v>8. Оборудование класса  </c:v>
                </c:pt>
                <c:pt idx="8">
                  <c:v>9. Натурный фонд </c:v>
                </c:pt>
                <c:pt idx="9">
                  <c:v>10. Демонстрационные пособия </c:v>
                </c:pt>
                <c:pt idx="10">
                  <c:v>11. Музыкальные инструменты </c:v>
                </c:pt>
              </c:strCache>
            </c:strRef>
          </c:cat>
          <c:val>
            <c:numRef>
              <c:f>Лист1!$B$4:$L$4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0.78</c:v>
                </c:pt>
                <c:pt idx="3">
                  <c:v>0.55000000000000004</c:v>
                </c:pt>
                <c:pt idx="4">
                  <c:v>0.5</c:v>
                </c:pt>
                <c:pt idx="5">
                  <c:v>0.5</c:v>
                </c:pt>
                <c:pt idx="6">
                  <c:v>0.75000000000000233</c:v>
                </c:pt>
                <c:pt idx="7">
                  <c:v>0.60000000000000064</c:v>
                </c:pt>
                <c:pt idx="8">
                  <c:v>0.5</c:v>
                </c:pt>
                <c:pt idx="9">
                  <c:v>0.94000000000000061</c:v>
                </c:pt>
                <c:pt idx="10">
                  <c:v>0.25</c:v>
                </c:pt>
              </c:numCache>
            </c:numRef>
          </c:val>
        </c:ser>
        <c:axId val="103569280"/>
        <c:axId val="103570816"/>
      </c:barChart>
      <c:catAx>
        <c:axId val="10356928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29"/>
            </a:pPr>
            <a:endParaRPr lang="ru-RU"/>
          </a:p>
        </c:txPr>
        <c:crossAx val="103570816"/>
        <c:crosses val="autoZero"/>
        <c:auto val="1"/>
        <c:lblAlgn val="ctr"/>
        <c:lblOffset val="100"/>
      </c:catAx>
      <c:valAx>
        <c:axId val="1035708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35" baseline="0"/>
            </a:pPr>
            <a:endParaRPr lang="ru-RU"/>
          </a:p>
        </c:txPr>
        <c:crossAx val="10356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22034615386069"/>
          <c:y val="0.41107340246858493"/>
          <c:w val="0.10043774097898185"/>
          <c:h val="0.15900813812328679"/>
        </c:manualLayout>
      </c:layout>
      <c:txPr>
        <a:bodyPr/>
        <a:lstStyle/>
        <a:p>
          <a:pPr>
            <a:defRPr sz="926"/>
          </a:pPr>
          <a:endParaRPr lang="ru-RU"/>
        </a:p>
      </c:txPr>
    </c:legend>
    <c:plotVisOnly val="1"/>
    <c:dispBlanksAs val="gap"/>
  </c:chart>
  <c:txPr>
    <a:bodyPr/>
    <a:lstStyle/>
    <a:p>
      <a:pPr>
        <a:defRPr sz="1851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22965074151105"/>
          <c:y val="4.7968749999999998E-2"/>
          <c:w val="0.62885305290717985"/>
          <c:h val="0.74593821119393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Компьютер</c:v>
                </c:pt>
              </c:strCache>
            </c:strRef>
          </c:tx>
          <c:spPr>
            <a:solidFill>
              <a:schemeClr val="accent1"/>
            </a:solidFill>
            <a:ln w="18524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876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2010 г. </c:v>
                </c:pt>
                <c:pt idx="1">
                  <c:v>2011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2"/>
                <c:pt idx="0">
                  <c:v>0.26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Мультимедийное оборудование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2.992518703241893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10438494373304E-3"/>
                  <c:y val="-3.325020781379883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876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2010 г. </c:v>
                </c:pt>
                <c:pt idx="1">
                  <c:v>2011 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2"/>
                <c:pt idx="0">
                  <c:v>0.5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Интерактивная доска</c:v>
                </c:pt>
              </c:strCache>
            </c:strRef>
          </c:tx>
          <c:spPr>
            <a:solidFill>
              <a:schemeClr val="lt1"/>
            </a:solidFill>
            <a:ln w="18524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876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2010 г. </c:v>
                </c:pt>
                <c:pt idx="1">
                  <c:v>2011 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2"/>
                <c:pt idx="0">
                  <c:v>0.25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Цифровые ресурсы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2.992518703241893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521924718665237E-3"/>
                  <c:y val="-2.992518703241893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876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2010 г. </c:v>
                </c:pt>
                <c:pt idx="1">
                  <c:v>2011 г.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2"/>
                <c:pt idx="0">
                  <c:v>0.54</c:v>
                </c:pt>
                <c:pt idx="1">
                  <c:v>1</c:v>
                </c:pt>
              </c:numCache>
            </c:numRef>
          </c:val>
        </c:ser>
        <c:axId val="103222656"/>
        <c:axId val="103253120"/>
      </c:barChart>
      <c:catAx>
        <c:axId val="103222656"/>
        <c:scaling>
          <c:orientation val="minMax"/>
        </c:scaling>
        <c:axPos val="b"/>
        <c:numFmt formatCode="General" sourceLinked="1"/>
        <c:tickLblPos val="nextTo"/>
        <c:crossAx val="103253120"/>
        <c:crosses val="autoZero"/>
        <c:auto val="1"/>
        <c:lblAlgn val="ctr"/>
        <c:lblOffset val="100"/>
      </c:catAx>
      <c:valAx>
        <c:axId val="103253120"/>
        <c:scaling>
          <c:orientation val="minMax"/>
        </c:scaling>
        <c:axPos val="l"/>
        <c:majorGridlines/>
        <c:numFmt formatCode="0%" sourceLinked="1"/>
        <c:tickLblPos val="nextTo"/>
        <c:crossAx val="10322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72679727207448"/>
          <c:y val="0.26145589728089752"/>
          <c:w val="0.23807083311843291"/>
          <c:h val="0.43333760139467403"/>
        </c:manualLayout>
      </c:layout>
      <c:txPr>
        <a:bodyPr/>
        <a:lstStyle/>
        <a:p>
          <a:pPr>
            <a:defRPr sz="874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312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членов НОУ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членов НОУ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членов НОУ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axId val="103997440"/>
        <c:axId val="103998976"/>
      </c:barChart>
      <c:catAx>
        <c:axId val="103997440"/>
        <c:scaling>
          <c:orientation val="minMax"/>
        </c:scaling>
        <c:axPos val="b"/>
        <c:numFmt formatCode="General" sourceLinked="1"/>
        <c:tickLblPos val="nextTo"/>
        <c:crossAx val="103998976"/>
        <c:crosses val="autoZero"/>
        <c:auto val="1"/>
        <c:lblAlgn val="ctr"/>
        <c:lblOffset val="100"/>
      </c:catAx>
      <c:valAx>
        <c:axId val="103998976"/>
        <c:scaling>
          <c:orientation val="minMax"/>
        </c:scaling>
        <c:axPos val="l"/>
        <c:majorGridlines/>
        <c:numFmt formatCode="General" sourceLinked="1"/>
        <c:tickLblPos val="nextTo"/>
        <c:crossAx val="1039974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Представлено работ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PowerPoint]Sheet1'!$B$2:$D$2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axId val="67278720"/>
        <c:axId val="67280256"/>
      </c:barChart>
      <c:catAx>
        <c:axId val="67278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280256"/>
        <c:crosses val="autoZero"/>
        <c:auto val="1"/>
        <c:lblAlgn val="ctr"/>
        <c:lblOffset val="100"/>
      </c:catAx>
      <c:valAx>
        <c:axId val="67280256"/>
        <c:scaling>
          <c:orientation val="minMax"/>
        </c:scaling>
        <c:axPos val="l"/>
        <c:numFmt formatCode="General" sourceLinked="1"/>
        <c:majorTickMark val="none"/>
        <c:tickLblPos val="nextTo"/>
        <c:crossAx val="67278720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>
        <c:manualLayout>
          <c:layoutTarget val="inner"/>
          <c:xMode val="edge"/>
          <c:yMode val="edge"/>
          <c:x val="5.8308906493908484E-2"/>
          <c:y val="8.9244406228575504E-2"/>
          <c:w val="0.67040491438734862"/>
          <c:h val="0.77418800944818955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Всего участников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PowerPoint]Sheet1'!$B$2:$D$2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PowerPoint]Sheet1'!$B$3:$D$3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axId val="67404928"/>
        <c:axId val="67406464"/>
      </c:barChart>
      <c:catAx>
        <c:axId val="67404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406464"/>
        <c:crosses val="autoZero"/>
        <c:auto val="1"/>
        <c:lblAlgn val="ctr"/>
        <c:lblOffset val="100"/>
      </c:catAx>
      <c:valAx>
        <c:axId val="67406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40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93063000690532"/>
          <c:y val="0.23842707898645754"/>
          <c:w val="0.21166169934861867"/>
          <c:h val="0.5623498793141313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>
        <c:manualLayout>
          <c:layoutTarget val="inner"/>
          <c:xMode val="edge"/>
          <c:yMode val="edge"/>
          <c:x val="5.0363247006053824E-2"/>
          <c:y val="5.4431958846010993E-2"/>
          <c:w val="0.60578329732384384"/>
          <c:h val="0.8157279966440899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Всего участников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PowerPoint]Sheet1'!$B$2:$D$2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PowerPoint]Sheet1'!$B$3:$D$3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axId val="67481600"/>
        <c:axId val="67483136"/>
      </c:barChart>
      <c:catAx>
        <c:axId val="6748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483136"/>
        <c:crosses val="autoZero"/>
        <c:auto val="1"/>
        <c:lblAlgn val="ctr"/>
        <c:lblOffset val="100"/>
      </c:catAx>
      <c:valAx>
        <c:axId val="67483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48160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Всего участников СОШ №12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PowerPoint]Sheet1'!$B$2:$D$2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Количество призовых мест СОШ №12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PowerPoint]Sheet1'!$B$1:$D$1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'[Диаграмма в Microsoft Office PowerPoint]Sheet1'!$B$3:$D$3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axId val="67947520"/>
        <c:axId val="68227840"/>
      </c:barChart>
      <c:catAx>
        <c:axId val="67947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8227840"/>
        <c:crosses val="autoZero"/>
        <c:auto val="1"/>
        <c:lblAlgn val="ctr"/>
        <c:lblOffset val="100"/>
      </c:catAx>
      <c:valAx>
        <c:axId val="6822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794752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perspective val="30"/>
    </c:view3D>
    <c:plotArea>
      <c:layout>
        <c:manualLayout>
          <c:layoutTarget val="inner"/>
          <c:xMode val="edge"/>
          <c:yMode val="edge"/>
          <c:x val="0.10882175399175502"/>
          <c:y val="0.14171875000000067"/>
          <c:w val="0.70966101425955763"/>
          <c:h val="0.689119586614176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2009 - 10 уч.г.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  <c:pt idx="3">
                  <c:v>11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2010 - 11 уч.г.</c:v>
                </c:pt>
              </c:strCache>
            </c:strRef>
          </c:tx>
          <c:dLbls>
            <c:dLbl>
              <c:idx val="0"/>
              <c:layout>
                <c:manualLayout>
                  <c:x val="1.451027811366388E-2"/>
                  <c:y val="-3.12500000000001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836759371221282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  <c:pt idx="3">
                  <c:v>11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hape val="box"/>
        <c:axId val="104353792"/>
        <c:axId val="104355328"/>
        <c:axId val="0"/>
      </c:bar3DChart>
      <c:catAx>
        <c:axId val="10435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4355328"/>
        <c:crosses val="autoZero"/>
        <c:auto val="1"/>
        <c:lblAlgn val="ctr"/>
        <c:lblOffset val="100"/>
      </c:catAx>
      <c:valAx>
        <c:axId val="104355328"/>
        <c:scaling>
          <c:orientation val="minMax"/>
        </c:scaling>
        <c:axPos val="l"/>
        <c:majorGridlines/>
        <c:numFmt formatCode="General" sourceLinked="1"/>
        <c:tickLblPos val="nextTo"/>
        <c:crossAx val="104353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56418703405727"/>
          <c:y val="0.42973868110236357"/>
          <c:w val="0.21215004109975968"/>
          <c:h val="0.381147637795275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3"/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11 (12) класс</c:v>
                </c:pt>
              </c:strCache>
            </c:strRef>
          </c:tx>
          <c:dLbls>
            <c:showVal val="1"/>
          </c:dLbls>
          <c:cat>
            <c:strRef>
              <c:f>Sheet1!$B$1:$D$1</c:f>
              <c:strCache>
                <c:ptCount val="3"/>
                <c:pt idx="0">
                  <c:v>2009 г</c:v>
                </c:pt>
                <c:pt idx="1">
                  <c:v>2010 г</c:v>
                </c:pt>
                <c:pt idx="2">
                  <c:v>2011 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">
                  <c:v>123</c:v>
                </c:pt>
                <c:pt idx="1">
                  <c:v>78</c:v>
                </c:pt>
                <c:pt idx="2">
                  <c:v>78</c:v>
                </c:pt>
              </c:numCache>
            </c:numRef>
          </c:val>
        </c:ser>
        <c:dLbls>
          <c:showVal val="1"/>
        </c:dLbls>
        <c:gapWidth val="75"/>
        <c:shape val="box"/>
        <c:axId val="98482816"/>
        <c:axId val="98488704"/>
        <c:axId val="0"/>
      </c:bar3DChart>
      <c:catAx>
        <c:axId val="9848281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8488704"/>
        <c:crosses val="autoZero"/>
        <c:auto val="1"/>
        <c:lblAlgn val="ctr"/>
        <c:lblOffset val="100"/>
        <c:tickLblSkip val="1"/>
        <c:tickMarkSkip val="1"/>
      </c:catAx>
      <c:valAx>
        <c:axId val="98488704"/>
        <c:scaling>
          <c:orientation val="minMax"/>
          <c:min val="0"/>
        </c:scaling>
        <c:axPos val="l"/>
        <c:numFmt formatCode="0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4828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2011 - план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axId val="104565376"/>
        <c:axId val="104575360"/>
      </c:barChart>
      <c:catAx>
        <c:axId val="104565376"/>
        <c:scaling>
          <c:orientation val="minMax"/>
        </c:scaling>
        <c:delete val="1"/>
        <c:axPos val="b"/>
        <c:tickLblPos val="nextTo"/>
        <c:crossAx val="104575360"/>
        <c:crosses val="autoZero"/>
        <c:auto val="1"/>
        <c:lblAlgn val="ctr"/>
        <c:lblOffset val="100"/>
      </c:catAx>
      <c:valAx>
        <c:axId val="104575360"/>
        <c:scaling>
          <c:orientation val="minMax"/>
        </c:scaling>
        <c:axPos val="l"/>
        <c:majorGridlines/>
        <c:numFmt formatCode="General" sourceLinked="1"/>
        <c:tickLblPos val="nextTo"/>
        <c:crossAx val="1045653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26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548386975300972"/>
          <c:y val="4.7968749999999998E-2"/>
          <c:w val="0.54809039114013181"/>
          <c:h val="0.8045728346456693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5 лет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18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5 - 10 лет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более 10 лет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shape val="box"/>
        <c:axId val="105124608"/>
        <c:axId val="105126144"/>
        <c:axId val="0"/>
      </c:bar3DChart>
      <c:catAx>
        <c:axId val="105124608"/>
        <c:scaling>
          <c:orientation val="minMax"/>
        </c:scaling>
        <c:axPos val="b"/>
        <c:tickLblPos val="nextTo"/>
        <c:crossAx val="105126144"/>
        <c:crosses val="autoZero"/>
        <c:auto val="1"/>
        <c:lblAlgn val="ctr"/>
        <c:lblOffset val="100"/>
      </c:catAx>
      <c:valAx>
        <c:axId val="105126144"/>
        <c:scaling>
          <c:orientation val="minMax"/>
        </c:scaling>
        <c:axPos val="l"/>
        <c:majorGridlines/>
        <c:numFmt formatCode="General" sourceLinked="1"/>
        <c:tickLblPos val="nextTo"/>
        <c:crossAx val="10512460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9594467999192439"/>
          <c:y val="1.6560958483666864E-2"/>
          <c:w val="0.76967593950470137"/>
          <c:h val="0.804572834645669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axId val="105268736"/>
        <c:axId val="105270272"/>
      </c:barChart>
      <c:catAx>
        <c:axId val="105268736"/>
        <c:scaling>
          <c:orientation val="minMax"/>
        </c:scaling>
        <c:axPos val="b"/>
        <c:numFmt formatCode="General" sourceLinked="1"/>
        <c:tickLblPos val="nextTo"/>
        <c:crossAx val="105270272"/>
        <c:crosses val="autoZero"/>
        <c:auto val="1"/>
        <c:lblAlgn val="ctr"/>
        <c:lblOffset val="100"/>
      </c:catAx>
      <c:valAx>
        <c:axId val="105270272"/>
        <c:scaling>
          <c:orientation val="minMax"/>
        </c:scaling>
        <c:axPos val="l"/>
        <c:majorGridlines/>
        <c:numFmt formatCode="General" sourceLinked="1"/>
        <c:tickLblPos val="nextTo"/>
        <c:crossAx val="10526873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1132925719528675"/>
          <c:y val="4.7968749999999998E-2"/>
          <c:w val="0.76967593950470192"/>
          <c:h val="0.804572834645669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246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246</c:v>
                </c:pt>
              </c:numCache>
            </c:numRef>
          </c:val>
        </c:ser>
        <c:axId val="105363328"/>
        <c:axId val="105364864"/>
      </c:barChart>
      <c:catAx>
        <c:axId val="105363328"/>
        <c:scaling>
          <c:orientation val="minMax"/>
        </c:scaling>
        <c:axPos val="b"/>
        <c:numFmt formatCode="General" sourceLinked="1"/>
        <c:tickLblPos val="nextTo"/>
        <c:crossAx val="105364864"/>
        <c:crosses val="autoZero"/>
        <c:auto val="1"/>
        <c:lblAlgn val="ctr"/>
        <c:lblOffset val="100"/>
      </c:catAx>
      <c:valAx>
        <c:axId val="105364864"/>
        <c:scaling>
          <c:orientation val="minMax"/>
        </c:scaling>
        <c:axPos val="l"/>
        <c:majorGridlines/>
        <c:numFmt formatCode="General" sourceLinked="1"/>
        <c:tickLblPos val="nextTo"/>
        <c:crossAx val="105363328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548386975300972"/>
          <c:y val="4.7968749999999998E-2"/>
          <c:w val="0.54809039114013181"/>
          <c:h val="0.804572834645669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axId val="100555008"/>
        <c:axId val="101548800"/>
      </c:barChart>
      <c:catAx>
        <c:axId val="100555008"/>
        <c:scaling>
          <c:orientation val="minMax"/>
        </c:scaling>
        <c:axPos val="b"/>
        <c:numFmt formatCode="General" sourceLinked="1"/>
        <c:tickLblPos val="nextTo"/>
        <c:crossAx val="101548800"/>
        <c:crosses val="autoZero"/>
        <c:auto val="1"/>
        <c:lblAlgn val="ctr"/>
        <c:lblOffset val="100"/>
      </c:catAx>
      <c:valAx>
        <c:axId val="101548800"/>
        <c:scaling>
          <c:orientation val="minMax"/>
        </c:scaling>
        <c:axPos val="l"/>
        <c:majorGridlines/>
        <c:numFmt formatCode="General" sourceLinked="1"/>
        <c:tickLblPos val="nextTo"/>
        <c:crossAx val="10055500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обучающихся, приходящихся на 1 компьютер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обучающихся, приходящихся на 1 компьютер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план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обучающихся, приходящихся на 1 компьютер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Количество обучающихся, приходящихся на 1 компьютер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</c:ser>
        <c:axId val="103582720"/>
        <c:axId val="103600896"/>
      </c:barChart>
      <c:catAx>
        <c:axId val="103582720"/>
        <c:scaling>
          <c:orientation val="minMax"/>
        </c:scaling>
        <c:axPos val="b"/>
        <c:numFmt formatCode="General" sourceLinked="1"/>
        <c:majorTickMark val="none"/>
        <c:tickLblPos val="nextTo"/>
        <c:crossAx val="103600896"/>
        <c:crosses val="autoZero"/>
        <c:auto val="1"/>
        <c:lblAlgn val="ctr"/>
        <c:lblOffset val="100"/>
      </c:catAx>
      <c:valAx>
        <c:axId val="103600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35827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учителей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0.72000000000000064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учителей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2011 - план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учителей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Доля учителей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0.97000000000000064</c:v>
                </c:pt>
              </c:numCache>
            </c:numRef>
          </c:val>
        </c:ser>
        <c:axId val="104454016"/>
        <c:axId val="104564608"/>
      </c:barChart>
      <c:catAx>
        <c:axId val="104454016"/>
        <c:scaling>
          <c:orientation val="minMax"/>
        </c:scaling>
        <c:delete val="1"/>
        <c:axPos val="b"/>
        <c:tickLblPos val="nextTo"/>
        <c:crossAx val="104564608"/>
        <c:crosses val="autoZero"/>
        <c:auto val="1"/>
        <c:lblAlgn val="ctr"/>
        <c:lblOffset val="100"/>
      </c:catAx>
      <c:valAx>
        <c:axId val="104564608"/>
        <c:scaling>
          <c:orientation val="minMax"/>
        </c:scaling>
        <c:axPos val="l"/>
        <c:majorGridlines/>
        <c:numFmt formatCode="0%" sourceLinked="1"/>
        <c:tickLblPos val="nextTo"/>
        <c:crossAx val="1044540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6888943569553826E-2"/>
          <c:y val="5.3857908170947384E-2"/>
          <c:w val="0.5878838582677165"/>
          <c:h val="0.868296562868391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chemeClr val="accent5"/>
            </a:solidFill>
            <a:ln w="25399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10</a:t>
                    </a:r>
                    <a:r>
                      <a:rPr lang="ru-RU" sz="1800" b="0" i="0" u="none" strike="noStrike" baseline="0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20</a:t>
                    </a:r>
                    <a:r>
                      <a:rPr lang="ru-RU" sz="1800" b="0" i="0" u="none" strike="noStrike" baseline="0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 - план</c:v>
                </c:pt>
              </c:strCache>
            </c:strRef>
          </c:tx>
          <c:spPr>
            <a:solidFill>
              <a:schemeClr val="lt1"/>
            </a:solidFill>
            <a:ln w="25399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40</a:t>
                    </a:r>
                    <a:r>
                      <a:rPr lang="ru-RU" sz="1800" b="0" i="0" u="none" strike="noStrike" baseline="0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30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axId val="105379328"/>
        <c:axId val="105380864"/>
      </c:barChart>
      <c:catAx>
        <c:axId val="105379328"/>
        <c:scaling>
          <c:orientation val="minMax"/>
        </c:scaling>
        <c:delete val="1"/>
        <c:axPos val="b"/>
        <c:numFmt formatCode="General" sourceLinked="1"/>
        <c:tickLblPos val="nextTo"/>
        <c:crossAx val="105380864"/>
        <c:crosses val="autoZero"/>
        <c:auto val="1"/>
        <c:lblAlgn val="ctr"/>
        <c:lblOffset val="100"/>
      </c:catAx>
      <c:valAx>
        <c:axId val="105380864"/>
        <c:scaling>
          <c:orientation val="minMax"/>
        </c:scaling>
        <c:axPos val="l"/>
        <c:majorGridlines/>
        <c:numFmt formatCode="General" sourceLinked="1"/>
        <c:tickLblPos val="nextTo"/>
        <c:crossAx val="1053793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dLbl>
              <c:idx val="0"/>
              <c:layout>
                <c:manualLayout>
                  <c:x val="1.0288065843621401E-2"/>
                  <c:y val="-5.217391304347842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обучающихся, не завершивших среднее образование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dLbl>
              <c:idx val="0"/>
              <c:layout>
                <c:manualLayout>
                  <c:x val="2.6748971193415641E-2"/>
                  <c:y val="-4.173913043478261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обучающихся, не завершивших среднее образование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dLbl>
              <c:idx val="0"/>
              <c:layout>
                <c:manualLayout>
                  <c:x val="3.0864197530864293E-2"/>
                  <c:y val="-4.173913043478261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обучающихся, не завершивших среднее образование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hape val="box"/>
        <c:axId val="105419136"/>
        <c:axId val="105420672"/>
        <c:axId val="0"/>
      </c:bar3DChart>
      <c:catAx>
        <c:axId val="105419136"/>
        <c:scaling>
          <c:orientation val="minMax"/>
        </c:scaling>
        <c:delete val="1"/>
        <c:axPos val="b"/>
        <c:numFmt formatCode="General" sourceLinked="1"/>
        <c:tickLblPos val="nextTo"/>
        <c:crossAx val="105420672"/>
        <c:crosses val="autoZero"/>
        <c:auto val="1"/>
        <c:lblAlgn val="ctr"/>
        <c:lblOffset val="100"/>
      </c:catAx>
      <c:valAx>
        <c:axId val="105420672"/>
        <c:scaling>
          <c:orientation val="minMax"/>
        </c:scaling>
        <c:axPos val="l"/>
        <c:majorGridlines/>
        <c:numFmt formatCode="General" sourceLinked="1"/>
        <c:tickLblPos val="nextTo"/>
        <c:crossAx val="1054191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г.</c:v>
                </c:pt>
              </c:strCache>
            </c:strRef>
          </c:tx>
          <c:spPr>
            <a:solidFill>
              <a:schemeClr val="accent1"/>
            </a:solidFill>
            <a:ln w="25388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-негативное отношение к асоциальным явлениям (алкоголизму, наркомании, преступности)</c:v>
                </c:pt>
                <c:pt idx="1">
                  <c:v>- позитивное отношение к труду и учебе</c:v>
                </c:pt>
                <c:pt idx="2">
                  <c:v>- позитивное отношение к родителям, старшему поколению</c:v>
                </c:pt>
                <c:pt idx="3">
                  <c:v>- выявление уровня толерантности</c:v>
                </c:pt>
                <c:pt idx="4">
                  <c:v>- позитивное отношение к здоровью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79</c:v>
                </c:pt>
                <c:pt idx="2">
                  <c:v>92</c:v>
                </c:pt>
                <c:pt idx="3">
                  <c:v>96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г. - план</c:v>
                </c:pt>
              </c:strCache>
            </c:strRef>
          </c:tx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-негативное отношение к асоциальным явлениям (алкоголизму, наркомании, преступности)</c:v>
                </c:pt>
                <c:pt idx="1">
                  <c:v>- позитивное отношение к труду и учебе</c:v>
                </c:pt>
                <c:pt idx="2">
                  <c:v>- позитивное отношение к родителям, старшему поколению</c:v>
                </c:pt>
                <c:pt idx="3">
                  <c:v>- выявление уровня толерантности</c:v>
                </c:pt>
                <c:pt idx="4">
                  <c:v>- позитивное отношение к здоровью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lt1"/>
            </a:solidFill>
            <a:ln w="25388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-негативное отношение к асоциальным явлениям (алкоголизму, наркомании, преступности)</c:v>
                </c:pt>
                <c:pt idx="1">
                  <c:v>- позитивное отношение к труду и учебе</c:v>
                </c:pt>
                <c:pt idx="2">
                  <c:v>- позитивное отношение к родителям, старшему поколению</c:v>
                </c:pt>
                <c:pt idx="3">
                  <c:v>- выявление уровня толерантности</c:v>
                </c:pt>
                <c:pt idx="4">
                  <c:v>- позитивное отношение к здоровью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87</c:v>
                </c:pt>
                <c:pt idx="1">
                  <c:v>85</c:v>
                </c:pt>
                <c:pt idx="2">
                  <c:v>100</c:v>
                </c:pt>
                <c:pt idx="3">
                  <c:v>98</c:v>
                </c:pt>
                <c:pt idx="4">
                  <c:v>80</c:v>
                </c:pt>
              </c:numCache>
            </c:numRef>
          </c:val>
        </c:ser>
        <c:axId val="107400576"/>
        <c:axId val="107406464"/>
      </c:barChart>
      <c:catAx>
        <c:axId val="1074005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50"/>
            </a:pPr>
            <a:endParaRPr lang="ru-RU"/>
          </a:p>
        </c:txPr>
        <c:crossAx val="107406464"/>
        <c:crosses val="autoZero"/>
        <c:auto val="1"/>
        <c:lblAlgn val="ctr"/>
        <c:lblOffset val="100"/>
      </c:catAx>
      <c:valAx>
        <c:axId val="107406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07400576"/>
        <c:crosses val="autoZero"/>
        <c:crossBetween val="between"/>
      </c:valAx>
    </c:plotArea>
    <c:legend>
      <c:legendPos val="t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"/>
                  <c:y val="4.154302670623145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560830860534128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8575667655786391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99.4</c:v>
                </c:pt>
                <c:pt idx="1">
                  <c:v>99.5</c:v>
                </c:pt>
                <c:pt idx="2">
                  <c:v>99.6</c:v>
                </c:pt>
              </c:numCache>
            </c:numRef>
          </c:val>
        </c:ser>
        <c:axId val="99108352"/>
        <c:axId val="99109888"/>
      </c:barChart>
      <c:catAx>
        <c:axId val="99108352"/>
        <c:scaling>
          <c:orientation val="minMax"/>
        </c:scaling>
        <c:axPos val="b"/>
        <c:numFmt formatCode="General" sourceLinked="1"/>
        <c:tickLblPos val="nextTo"/>
        <c:crossAx val="99109888"/>
        <c:crosses val="autoZero"/>
        <c:auto val="1"/>
        <c:lblAlgn val="ctr"/>
        <c:lblOffset val="100"/>
      </c:catAx>
      <c:valAx>
        <c:axId val="991098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108352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9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</c:spPr>
          <c:dLbls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Художественно- эстетическое</c:v>
                </c:pt>
                <c:pt idx="1">
                  <c:v>Научно - техническое</c:v>
                </c:pt>
                <c:pt idx="2">
                  <c:v>Военно - патриотическое</c:v>
                </c:pt>
                <c:pt idx="3">
                  <c:v>Социально-педагогическое</c:v>
                </c:pt>
                <c:pt idx="4">
                  <c:v>Эколого - биологическое</c:v>
                </c:pt>
                <c:pt idx="5">
                  <c:v>Спортивно - техническое</c:v>
                </c:pt>
                <c:pt idx="6">
                  <c:v>Физкультурно - спортивное</c:v>
                </c:pt>
                <c:pt idx="7">
                  <c:v>Культурологическое</c:v>
                </c:pt>
                <c:pt idx="8">
                  <c:v>Естественно - научное</c:v>
                </c:pt>
                <c:pt idx="9">
                  <c:v>Туристско - краеведческое</c:v>
                </c:pt>
                <c:pt idx="10">
                  <c:v>Социально - экономическое</c:v>
                </c:pt>
                <c:pt idx="11">
                  <c:v>Другое</c:v>
                </c:pt>
                <c:pt idx="12">
                  <c:v>Трудоустройство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60</c:v>
                </c:pt>
                <c:pt idx="1">
                  <c:v>14</c:v>
                </c:pt>
                <c:pt idx="2">
                  <c:v>44</c:v>
                </c:pt>
                <c:pt idx="3">
                  <c:v>30</c:v>
                </c:pt>
                <c:pt idx="4">
                  <c:v>20</c:v>
                </c:pt>
                <c:pt idx="5">
                  <c:v>12</c:v>
                </c:pt>
                <c:pt idx="6">
                  <c:v>67</c:v>
                </c:pt>
                <c:pt idx="7">
                  <c:v>13</c:v>
                </c:pt>
                <c:pt idx="8">
                  <c:v>93</c:v>
                </c:pt>
                <c:pt idx="9">
                  <c:v>12</c:v>
                </c:pt>
                <c:pt idx="10">
                  <c:v>5</c:v>
                </c:pt>
                <c:pt idx="11">
                  <c:v>30</c:v>
                </c:pt>
                <c:pt idx="12">
                  <c:v>11</c:v>
                </c:pt>
              </c:numCache>
            </c:numRef>
          </c:val>
        </c:ser>
      </c:pie3DChart>
      <c:spPr>
        <a:noFill/>
        <a:ln w="25402">
          <a:noFill/>
        </a:ln>
      </c:spPr>
    </c:plotArea>
    <c:legend>
      <c:legendPos val="r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dLbls>
            <c:showVal val="1"/>
          </c:dLbls>
          <c:val>
            <c:numRef>
              <c:f>Лист1!$A$2</c:f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val>
            <c:numRef>
              <c:f>Лист1!$B$2</c:f>
              <c:numCache>
                <c:formatCode>0%</c:formatCode>
                <c:ptCount val="1"/>
                <c:pt idx="0">
                  <c:v>0.87000000000000155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2011 г. - план</c:v>
                </c:pt>
              </c:strCache>
            </c:strRef>
          </c:tx>
          <c:dLbls>
            <c:showVal val="1"/>
          </c:dLbls>
          <c:val>
            <c:numRef>
              <c:f>Лист1!$C$2</c:f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val>
            <c:numRef>
              <c:f>Лист1!$D$2</c:f>
              <c:numCache>
                <c:formatCode>0%</c:formatCode>
                <c:ptCount val="1"/>
                <c:pt idx="0">
                  <c:v>0.94000000000000061</c:v>
                </c:pt>
              </c:numCache>
            </c:numRef>
          </c:val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val>
            <c:numRef>
              <c:f>Лист1!$E$2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axId val="107287296"/>
        <c:axId val="107288832"/>
      </c:barChart>
      <c:catAx>
        <c:axId val="107287296"/>
        <c:scaling>
          <c:orientation val="minMax"/>
        </c:scaling>
        <c:delete val="1"/>
        <c:axPos val="b"/>
        <c:numFmt formatCode="General" sourceLinked="1"/>
        <c:tickLblPos val="nextTo"/>
        <c:crossAx val="107288832"/>
        <c:crosses val="autoZero"/>
        <c:auto val="1"/>
        <c:lblAlgn val="ctr"/>
        <c:lblOffset val="100"/>
      </c:catAx>
      <c:valAx>
        <c:axId val="107288832"/>
        <c:scaling>
          <c:orientation val="minMax"/>
        </c:scaling>
        <c:axPos val="l"/>
        <c:majorGridlines/>
        <c:numFmt formatCode="0%" sourceLinked="1"/>
        <c:tickLblPos val="nextTo"/>
        <c:crossAx val="107287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>
        <c:manualLayout>
          <c:layoutTarget val="inner"/>
          <c:xMode val="edge"/>
          <c:yMode val="edge"/>
          <c:x val="0.11271676300578061"/>
          <c:y val="4.0160642570281097E-2"/>
          <c:w val="0.85838150289017578"/>
          <c:h val="0.835341365461847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2700000" scaled="1"/>
            </a:gradFill>
            <a:ln w="11868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8.6689787567491511E-4"/>
                  <c:y val="-1.3857459017080629E-18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6685044569131725E-4"/>
                  <c:y val="5.370113197836251E-3"/>
                </c:manualLayout>
              </c:layout>
              <c:dLblPos val="outEnd"/>
              <c:showVal val="1"/>
            </c:dLbl>
            <c:spPr>
              <a:noFill/>
              <a:ln w="2373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38</c:v>
                </c:pt>
                <c:pt idx="1">
                  <c:v>76</c:v>
                </c:pt>
              </c:numCache>
            </c:numRef>
          </c:val>
        </c:ser>
        <c:dLbls>
          <c:showVal val="1"/>
        </c:dLbls>
        <c:axId val="68305664"/>
        <c:axId val="68307200"/>
      </c:barChart>
      <c:catAx>
        <c:axId val="68305664"/>
        <c:scaling>
          <c:orientation val="minMax"/>
        </c:scaling>
        <c:axPos val="b"/>
        <c:numFmt formatCode="General" sourceLinked="1"/>
        <c:tickLblPos val="nextTo"/>
        <c:spPr>
          <a:ln w="2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8307200"/>
        <c:crosses val="autoZero"/>
        <c:auto val="1"/>
        <c:lblAlgn val="ctr"/>
        <c:lblOffset val="100"/>
        <c:tickLblSkip val="1"/>
        <c:tickMarkSkip val="1"/>
      </c:catAx>
      <c:valAx>
        <c:axId val="68307200"/>
        <c:scaling>
          <c:orientation val="minMax"/>
        </c:scaling>
        <c:axPos val="l"/>
        <c:majorGridlines>
          <c:spPr>
            <a:ln w="2967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63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2.6011717575550916E-2"/>
              <c:y val="0.43373472712462774"/>
            </c:manualLayout>
          </c:layout>
          <c:spPr>
            <a:noFill/>
            <a:ln w="23735">
              <a:noFill/>
            </a:ln>
          </c:spPr>
        </c:title>
        <c:numFmt formatCode="General" sourceLinked="1"/>
        <c:tickLblPos val="nextTo"/>
        <c:spPr>
          <a:ln w="2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6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8305664"/>
        <c:crosses val="autoZero"/>
        <c:crossBetween val="between"/>
        <c:majorUnit val="20"/>
      </c:valAx>
      <c:spPr>
        <a:noFill/>
        <a:ln w="25437">
          <a:noFill/>
        </a:ln>
      </c:spPr>
    </c:plotArea>
    <c:plotVisOnly val="1"/>
    <c:dispBlanksAs val="gap"/>
  </c:chart>
  <c:spPr>
    <a:solidFill>
      <a:schemeClr val="bg1">
        <a:alpha val="60001"/>
      </a:schemeClr>
    </a:solidFill>
    <a:ln>
      <a:noFill/>
    </a:ln>
  </c:spPr>
  <c:txPr>
    <a:bodyPr/>
    <a:lstStyle/>
    <a:p>
      <a:pPr>
        <a:defRPr sz="9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Охвачено услугами дополнительного образования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Охвачено услугами дополнительного образования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2011 - план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Охвачено услугами дополнительного образования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Охвачено услугами дополнительного образования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axId val="107341312"/>
        <c:axId val="107342848"/>
      </c:barChart>
      <c:catAx>
        <c:axId val="107341312"/>
        <c:scaling>
          <c:orientation val="minMax"/>
        </c:scaling>
        <c:axPos val="b"/>
        <c:numFmt formatCode="General" sourceLinked="1"/>
        <c:tickLblPos val="nextTo"/>
        <c:crossAx val="107342848"/>
        <c:crosses val="autoZero"/>
        <c:auto val="1"/>
        <c:lblAlgn val="ctr"/>
        <c:lblOffset val="100"/>
      </c:catAx>
      <c:valAx>
        <c:axId val="107342848"/>
        <c:scaling>
          <c:orientation val="minMax"/>
        </c:scaling>
        <c:axPos val="l"/>
        <c:majorGridlines/>
        <c:numFmt formatCode="General" sourceLinked="1"/>
        <c:tickLblPos val="nextTo"/>
        <c:crossAx val="107341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'[Диаграмма в Microsoft Office PowerPoint]Sheet1'!$B$1:$E$1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'[Диаграмма в Microsoft Office PowerPoint]Sheet1'!$B$2:$E$2</c:f>
              <c:numCache>
                <c:formatCode>General</c:formatCode>
                <c:ptCount val="4"/>
                <c:pt idx="0">
                  <c:v>15</c:v>
                </c:pt>
                <c:pt idx="1">
                  <c:v>78</c:v>
                </c:pt>
                <c:pt idx="2">
                  <c:v>7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'[Диаграмма в Microsoft Office PowerPoint]Sheet1'!$B$1:$E$1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'[Диаграмма в Microsoft Office PowerPoint]Sheet1'!$B$3:$E$3</c:f>
              <c:numCache>
                <c:formatCode>General</c:formatCode>
                <c:ptCount val="4"/>
                <c:pt idx="0">
                  <c:v>17</c:v>
                </c:pt>
                <c:pt idx="1">
                  <c:v>72</c:v>
                </c:pt>
                <c:pt idx="2">
                  <c:v>9.5</c:v>
                </c:pt>
                <c:pt idx="3">
                  <c:v>1.5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PowerPoint]Sheet1'!$A$4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dLbls>
            <c:showVal val="1"/>
          </c:dLbls>
          <c:cat>
            <c:strRef>
              <c:f>'[Диаграмма в Microsoft Office PowerPoint]Sheet1'!$B$1:$E$1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'[Диаграмма в Microsoft Office PowerPoint]Sheet1'!$B$4:$E$4</c:f>
              <c:numCache>
                <c:formatCode>General</c:formatCode>
                <c:ptCount val="4"/>
                <c:pt idx="0">
                  <c:v>33.590000000000003</c:v>
                </c:pt>
                <c:pt idx="1">
                  <c:v>62.5</c:v>
                </c:pt>
                <c:pt idx="2">
                  <c:v>3.9099999999999997</c:v>
                </c:pt>
                <c:pt idx="3">
                  <c:v>0</c:v>
                </c:pt>
              </c:numCache>
            </c:numRef>
          </c:val>
        </c:ser>
        <c:axId val="68332160"/>
        <c:axId val="68342144"/>
      </c:barChart>
      <c:catAx>
        <c:axId val="68332160"/>
        <c:scaling>
          <c:orientation val="minMax"/>
        </c:scaling>
        <c:axPos val="b"/>
        <c:majorTickMark val="none"/>
        <c:tickLblPos val="nextTo"/>
        <c:crossAx val="68342144"/>
        <c:crosses val="autoZero"/>
        <c:auto val="1"/>
        <c:lblAlgn val="ctr"/>
        <c:lblOffset val="100"/>
      </c:catAx>
      <c:valAx>
        <c:axId val="683421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83321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33.9</c:v>
                </c:pt>
                <c:pt idx="1">
                  <c:v>58.8</c:v>
                </c:pt>
                <c:pt idx="2">
                  <c:v>56.3</c:v>
                </c:pt>
              </c:numCache>
            </c:numRef>
          </c:val>
        </c:ser>
        <c:axId val="108008960"/>
        <c:axId val="108010496"/>
      </c:barChart>
      <c:catAx>
        <c:axId val="108008960"/>
        <c:scaling>
          <c:orientation val="minMax"/>
        </c:scaling>
        <c:axPos val="b"/>
        <c:numFmt formatCode="General" sourceLinked="1"/>
        <c:tickLblPos val="nextTo"/>
        <c:crossAx val="108010496"/>
        <c:crosses val="autoZero"/>
        <c:auto val="1"/>
        <c:lblAlgn val="ctr"/>
        <c:lblOffset val="100"/>
      </c:catAx>
      <c:valAx>
        <c:axId val="108010496"/>
        <c:scaling>
          <c:orientation val="minMax"/>
        </c:scaling>
        <c:axPos val="l"/>
        <c:majorGridlines/>
        <c:numFmt formatCode="General" sourceLinked="1"/>
        <c:tickLblPos val="nextTo"/>
        <c:crossAx val="108008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972276902887166E-2"/>
          <c:y val="4.9797242497972433E-2"/>
          <c:w val="0.70413385826771668"/>
          <c:h val="0.797123461757059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9.3600000000000048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44.71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c:spPr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18.8</c:v>
                </c:pt>
              </c:numCache>
            </c:numRef>
          </c:val>
        </c:ser>
        <c:axId val="108055168"/>
        <c:axId val="108069248"/>
      </c:barChart>
      <c:catAx>
        <c:axId val="108055168"/>
        <c:scaling>
          <c:orientation val="minMax"/>
        </c:scaling>
        <c:axPos val="b"/>
        <c:numFmt formatCode="General" sourceLinked="1"/>
        <c:tickLblPos val="nextTo"/>
        <c:crossAx val="108069248"/>
        <c:crosses val="autoZero"/>
        <c:auto val="1"/>
        <c:lblAlgn val="ctr"/>
        <c:lblOffset val="100"/>
      </c:catAx>
      <c:valAx>
        <c:axId val="108069248"/>
        <c:scaling>
          <c:orientation val="minMax"/>
        </c:scaling>
        <c:axPos val="l"/>
        <c:majorGridlines/>
        <c:numFmt formatCode="General" sourceLinked="1"/>
        <c:tickLblPos val="nextTo"/>
        <c:crossAx val="1080551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>
        <c:manualLayout>
          <c:layoutTarget val="inner"/>
          <c:xMode val="edge"/>
          <c:yMode val="edge"/>
          <c:x val="5.5556666666666712E-2"/>
          <c:y val="7.6816730611196191E-2"/>
          <c:w val="0.93928892471135095"/>
          <c:h val="0.720105117862235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4.8648291460512007E-2"/>
                  <c:y val="0.14140997336003891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102411378327582E-2"/>
                  <c:y val="0.13131177379406736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13647155391649E-2"/>
                  <c:y val="0.15307856866443464"/>
                </c:manualLayout>
              </c:layout>
              <c:dLblPos val="r"/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3.3</c:v>
                </c:pt>
                <c:pt idx="1">
                  <c:v>4.5999999999999996</c:v>
                </c:pt>
                <c:pt idx="2">
                  <c:v>3.1</c:v>
                </c:pt>
              </c:numCache>
            </c:numRef>
          </c:val>
        </c:ser>
        <c:dLbls>
          <c:showVal val="1"/>
        </c:dLbls>
        <c:marker val="1"/>
        <c:axId val="108102016"/>
        <c:axId val="108103552"/>
      </c:lineChart>
      <c:catAx>
        <c:axId val="108102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103552"/>
        <c:crosses val="autoZero"/>
        <c:auto val="1"/>
        <c:lblAlgn val="ctr"/>
        <c:lblOffset val="100"/>
        <c:tickLblSkip val="1"/>
        <c:tickMarkSkip val="1"/>
      </c:catAx>
      <c:valAx>
        <c:axId val="10810355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102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0"/>
              <c:layout>
                <c:manualLayout>
                  <c:x val="-4.450895016932753E-2"/>
                  <c:y val="-0.11483247820142002"/>
                </c:manualLayout>
              </c:layout>
              <c:showVal val="1"/>
            </c:dLbl>
            <c:dLbl>
              <c:idx val="1"/>
              <c:layout>
                <c:manualLayout>
                  <c:x val="-4.6444121915820112E-2"/>
                  <c:y val="-0.12121206032372103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34.81</c:v>
                </c:pt>
                <c:pt idx="1">
                  <c:v>21.759999999999987</c:v>
                </c:pt>
                <c:pt idx="2">
                  <c:v>60.55</c:v>
                </c:pt>
              </c:numCache>
            </c:numRef>
          </c:val>
        </c:ser>
        <c:marker val="1"/>
        <c:axId val="107743488"/>
        <c:axId val="107753472"/>
      </c:lineChart>
      <c:catAx>
        <c:axId val="107743488"/>
        <c:scaling>
          <c:orientation val="minMax"/>
        </c:scaling>
        <c:axPos val="b"/>
        <c:tickLblPos val="nextTo"/>
        <c:crossAx val="107753472"/>
        <c:crosses val="autoZero"/>
        <c:auto val="1"/>
        <c:lblAlgn val="ctr"/>
        <c:lblOffset val="100"/>
      </c:catAx>
      <c:valAx>
        <c:axId val="107753472"/>
        <c:scaling>
          <c:orientation val="minMax"/>
        </c:scaling>
        <c:axPos val="l"/>
        <c:majorGridlines/>
        <c:numFmt formatCode="General" sourceLinked="1"/>
        <c:tickLblPos val="nextTo"/>
        <c:crossAx val="10774348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258025439127868E-2"/>
          <c:y val="0.15547640717855371"/>
          <c:w val="0.61763366347540294"/>
          <c:h val="0.6609485280712568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укомплектованность разноростовой мебелью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75%</a:t>
                    </a:r>
                    <a:endParaRPr lang="en-US"/>
                  </a:p>
                </c:rich>
              </c:tx>
              <c:dLblPos val="outEnd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83,3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75</c:v>
                </c:pt>
                <c:pt idx="1">
                  <c:v>79</c:v>
                </c:pt>
                <c:pt idx="2">
                  <c:v>83.3</c:v>
                </c:pt>
              </c:numCache>
            </c:numRef>
          </c:val>
        </c:ser>
        <c:axId val="108627840"/>
        <c:axId val="108629376"/>
      </c:barChart>
      <c:catAx>
        <c:axId val="108627840"/>
        <c:scaling>
          <c:orientation val="minMax"/>
        </c:scaling>
        <c:delete val="1"/>
        <c:axPos val="b"/>
        <c:numFmt formatCode="General" sourceLinked="1"/>
        <c:tickLblPos val="nextTo"/>
        <c:crossAx val="108629376"/>
        <c:crosses val="autoZero"/>
        <c:auto val="1"/>
        <c:lblAlgn val="ctr"/>
        <c:lblOffset val="100"/>
      </c:catAx>
      <c:valAx>
        <c:axId val="108629376"/>
        <c:scaling>
          <c:orientation val="minMax"/>
        </c:scaling>
        <c:axPos val="l"/>
        <c:majorGridlines/>
        <c:numFmt formatCode="General" sourceLinked="1"/>
        <c:tickLblPos val="nextTo"/>
        <c:crossAx val="10862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17517742716565"/>
          <c:y val="0.2077135837623395"/>
          <c:w val="0.25586066879641484"/>
          <c:h val="0.46990875864882931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65</c:v>
                </c:pt>
                <c:pt idx="1">
                  <c:v>61</c:v>
                </c:pt>
                <c:pt idx="2">
                  <c:v>53.2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58.7</c:v>
                </c:pt>
                <c:pt idx="1">
                  <c:v>61.4</c:v>
                </c:pt>
                <c:pt idx="2">
                  <c:v>60</c:v>
                </c:pt>
              </c:numCache>
            </c:numRef>
          </c:val>
        </c:ser>
        <c:axId val="99308288"/>
        <c:axId val="99309824"/>
      </c:barChart>
      <c:catAx>
        <c:axId val="99308288"/>
        <c:scaling>
          <c:orientation val="minMax"/>
        </c:scaling>
        <c:axPos val="b"/>
        <c:numFmt formatCode="General" sourceLinked="1"/>
        <c:tickLblPos val="nextTo"/>
        <c:crossAx val="99309824"/>
        <c:crosses val="autoZero"/>
        <c:auto val="1"/>
        <c:lblAlgn val="ctr"/>
        <c:lblOffset val="100"/>
      </c:catAx>
      <c:valAx>
        <c:axId val="9930982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30828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г.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охваченных в целом по ОУ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г. - план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20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охваченных в целом по ОУ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lt1"/>
            </a:solidFill>
            <a:ln w="25379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22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</c:dLbls>
          <c:cat>
            <c:strRef>
              <c:f>Лист1!$A$2</c:f>
              <c:strCache>
                <c:ptCount val="1"/>
                <c:pt idx="0">
                  <c:v>Доля охваченных в целом по ОУ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axId val="9293184"/>
        <c:axId val="9331840"/>
      </c:barChart>
      <c:catAx>
        <c:axId val="9293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331840"/>
        <c:crosses val="autoZero"/>
        <c:auto val="1"/>
        <c:lblAlgn val="ctr"/>
        <c:lblOffset val="100"/>
      </c:catAx>
      <c:valAx>
        <c:axId val="9331840"/>
        <c:scaling>
          <c:orientation val="minMax"/>
        </c:scaling>
        <c:axPos val="l"/>
        <c:majorGridlines/>
        <c:numFmt formatCode="General" sourceLinked="1"/>
        <c:tickLblPos val="nextTo"/>
        <c:crossAx val="9293184"/>
        <c:crosses val="autoZero"/>
        <c:crossBetween val="between"/>
      </c:valAx>
    </c:plotArea>
    <c:legend>
      <c:legendPos val="b"/>
      <c:txPr>
        <a:bodyPr/>
        <a:lstStyle/>
        <a:p>
          <a:pPr>
            <a:defRPr sz="1399"/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165592064029506"/>
          <c:y val="0.707919133386774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733873186225297"/>
          <c:y val="0.12911415487446645"/>
          <c:w val="0.79109110588156151"/>
          <c:h val="0.65439286400427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Охвачено на I, II, III ступенях обучения</c:v>
                </c:pt>
              </c:strCache>
            </c:strRef>
          </c:tx>
          <c:dLbls>
            <c:dLbl>
              <c:idx val="0"/>
              <c:layout>
                <c:manualLayout>
                  <c:x val="-0.10637687214990167"/>
                  <c:y val="-0.1967143520445577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41,05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6.0631362067847652E-2"/>
                  <c:y val="-3.69324877565253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12,</a:t>
                    </a:r>
                    <a:r>
                      <a:rPr lang="ru-RU" smtClean="0"/>
                      <a:t>7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7.7315342444042631E-2"/>
                  <c:y val="-3.07637436020788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2,7</a:t>
                    </a:r>
                    <a:endParaRPr lang="en-US" dirty="0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1-4 кл.</c:v>
                </c:pt>
                <c:pt idx="1">
                  <c:v>5-9 кл.</c:v>
                </c:pt>
                <c:pt idx="2">
                  <c:v>10-11 кл.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41.05</c:v>
                </c:pt>
                <c:pt idx="1">
                  <c:v>12.7</c:v>
                </c:pt>
                <c:pt idx="2">
                  <c:v>2.7</c:v>
                </c:pt>
              </c:numCache>
            </c:numRef>
          </c:val>
        </c:ser>
        <c:dLbls>
          <c:showPercent val="1"/>
        </c:dLbls>
      </c:pie3DChart>
      <c:spPr>
        <a:noFill/>
        <a:ln w="26480">
          <a:noFill/>
        </a:ln>
      </c:spPr>
    </c:plotArea>
    <c:legend>
      <c:legendPos val="t"/>
      <c:layout>
        <c:manualLayout>
          <c:xMode val="edge"/>
          <c:yMode val="edge"/>
          <c:x val="3.1856264993408302E-2"/>
          <c:y val="0.82892297612822863"/>
          <c:w val="0.79387022642297955"/>
          <c:h val="6.5329745174257756E-2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 г.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18.2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axId val="108367232"/>
        <c:axId val="108377216"/>
      </c:barChart>
      <c:catAx>
        <c:axId val="108367232"/>
        <c:scaling>
          <c:orientation val="minMax"/>
        </c:scaling>
        <c:axPos val="b"/>
        <c:numFmt formatCode="General" sourceLinked="1"/>
        <c:tickLblPos val="nextTo"/>
        <c:crossAx val="108377216"/>
        <c:crosses val="autoZero"/>
        <c:auto val="1"/>
        <c:lblAlgn val="ctr"/>
        <c:lblOffset val="100"/>
      </c:catAx>
      <c:valAx>
        <c:axId val="108377216"/>
        <c:scaling>
          <c:orientation val="minMax"/>
        </c:scaling>
        <c:axPos val="l"/>
        <c:majorGridlines/>
        <c:numFmt formatCode="General" sourceLinked="1"/>
        <c:tickLblPos val="nextTo"/>
        <c:crossAx val="1083672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594104308390225"/>
          <c:y val="9.3457943925234876E-2"/>
          <c:w val="0.79138321995464656"/>
          <c:h val="0.7869158878504672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99CC"/>
            </a:solidFill>
            <a:ln w="1263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-2.2119817808562873E-2"/>
                </c:manualLayout>
              </c:layout>
              <c:showVal val="1"/>
            </c:dLbl>
            <c:dLbl>
              <c:idx val="1"/>
              <c:layout>
                <c:manualLayout>
                  <c:x val="1.2061792460860803E-2"/>
                  <c:y val="-2.5182725564084386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1.4809331604722861E-2"/>
                  <c:y val="-2.7035332877132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272">
                <a:noFill/>
              </a:ln>
            </c:spPr>
            <c:txPr>
              <a:bodyPr/>
              <a:lstStyle/>
              <a:p>
                <a:pPr>
                  <a:defRPr sz="9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181</c:v>
                </c:pt>
                <c:pt idx="1">
                  <c:v>181</c:v>
                </c:pt>
                <c:pt idx="2">
                  <c:v>181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FF00"/>
            </a:solidFill>
            <a:ln w="12636">
              <a:solidFill>
                <a:schemeClr val="tx1"/>
              </a:solidFill>
              <a:prstDash val="solid"/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9385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272">
                <a:noFill/>
              </a:ln>
            </c:spPr>
            <c:txPr>
              <a:bodyPr/>
              <a:lstStyle/>
              <a:p>
                <a:pPr>
                  <a:defRPr sz="9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7405</c:v>
                </c:pt>
                <c:pt idx="1">
                  <c:v>16809</c:v>
                </c:pt>
                <c:pt idx="2">
                  <c:v>19358</c:v>
                </c:pt>
              </c:numCache>
            </c:numRef>
          </c:val>
        </c:ser>
        <c:gapWidth val="40"/>
        <c:overlap val="100"/>
        <c:axId val="109832448"/>
        <c:axId val="110211072"/>
      </c:barChart>
      <c:catAx>
        <c:axId val="109832448"/>
        <c:scaling>
          <c:orientation val="minMax"/>
        </c:scaling>
        <c:axPos val="b"/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211072"/>
        <c:crosses val="autoZero"/>
        <c:auto val="1"/>
        <c:lblAlgn val="ctr"/>
        <c:lblOffset val="100"/>
        <c:tickLblSkip val="1"/>
        <c:tickMarkSkip val="1"/>
      </c:catAx>
      <c:valAx>
        <c:axId val="110211072"/>
        <c:scaling>
          <c:orientation val="minMax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9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0"/>
              <c:y val="3.1775699090245295E-2"/>
            </c:manualLayout>
          </c:layout>
          <c:spPr>
            <a:noFill/>
            <a:ln w="25272">
              <a:noFill/>
            </a:ln>
          </c:spPr>
        </c:title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9832448"/>
        <c:crosses val="autoZero"/>
        <c:crossBetween val="between"/>
        <c:majorUnit val="500"/>
      </c:valAx>
      <c:spPr>
        <a:noFill/>
        <a:ln w="1263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716559293724646"/>
          <c:y val="0.94953268999269325"/>
          <c:w val="0.58276640419947512"/>
          <c:h val="3.738322183411321E-2"/>
        </c:manualLayout>
      </c:layout>
      <c:spPr>
        <a:noFill/>
        <a:ln w="25272">
          <a:noFill/>
        </a:ln>
      </c:spPr>
      <c:txPr>
        <a:bodyPr/>
        <a:lstStyle/>
        <a:p>
          <a:pPr>
            <a:defRPr sz="73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2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027149321266971"/>
          <c:y val="9.0586145648312744E-2"/>
          <c:w val="0.83484162895928182"/>
          <c:h val="0.82770870337478586"/>
        </c:manualLayout>
      </c:layout>
      <c:barChart>
        <c:barDir val="col"/>
        <c:grouping val="stacked"/>
        <c:ser>
          <c:idx val="0"/>
          <c:order val="0"/>
          <c:tx>
            <c:strRef>
              <c:f>Sheet1!$A$2:$B$2</c:f>
              <c:strCache>
                <c:ptCount val="1"/>
                <c:pt idx="0">
                  <c:v>Объем внебюджетных средств</c:v>
                </c:pt>
              </c:strCache>
            </c:strRef>
          </c:tx>
          <c:spPr>
            <a:solidFill>
              <a:srgbClr val="FFCC00"/>
            </a:solidFill>
            <a:ln w="11389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7.4452055811165836E-3"/>
                  <c:y val="-1.2752232193754012E-2"/>
                </c:manualLayout>
              </c:layout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21.2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2778">
                <a:noFill/>
              </a:ln>
            </c:spPr>
            <c:txPr>
              <a:bodyPr/>
              <a:lstStyle/>
              <a:p>
                <a:pPr>
                  <a:defRPr sz="8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Sheet1!$C$2:$E$2</c:f>
              <c:numCache>
                <c:formatCode>General</c:formatCode>
                <c:ptCount val="3"/>
                <c:pt idx="0">
                  <c:v>20.2</c:v>
                </c:pt>
                <c:pt idx="1">
                  <c:v>76.599999999999994</c:v>
                </c:pt>
                <c:pt idx="2">
                  <c:v>21.2</c:v>
                </c:pt>
              </c:numCache>
            </c:numRef>
          </c:val>
        </c:ser>
        <c:gapWidth val="60"/>
        <c:overlap val="100"/>
        <c:axId val="110059520"/>
        <c:axId val="110061056"/>
      </c:barChart>
      <c:catAx>
        <c:axId val="110059520"/>
        <c:scaling>
          <c:orientation val="minMax"/>
        </c:scaling>
        <c:axPos val="b"/>
        <c:numFmt formatCode="General" sourceLinked="1"/>
        <c:tickLblPos val="nextTo"/>
        <c:spPr>
          <a:ln w="28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061056"/>
        <c:crosses val="autoZero"/>
        <c:auto val="1"/>
        <c:lblAlgn val="ctr"/>
        <c:lblOffset val="100"/>
        <c:tickLblSkip val="1"/>
        <c:tickMarkSkip val="1"/>
      </c:catAx>
      <c:valAx>
        <c:axId val="110061056"/>
        <c:scaling>
          <c:orientation val="minMax"/>
          <c:max val="80"/>
        </c:scaling>
        <c:axPos val="l"/>
        <c:majorGridlines>
          <c:spPr>
            <a:ln w="284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9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4.5247753121768867E-3"/>
              <c:y val="2.1314419030954438E-2"/>
            </c:manualLayout>
          </c:layout>
          <c:spPr>
            <a:noFill/>
            <a:ln w="22778">
              <a:noFill/>
            </a:ln>
          </c:spPr>
        </c:title>
        <c:numFmt formatCode="General" sourceLinked="1"/>
        <c:tickLblPos val="nextTo"/>
        <c:spPr>
          <a:ln w="28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1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059520"/>
        <c:crosses val="autoZero"/>
        <c:crossBetween val="between"/>
        <c:majorUnit val="10"/>
        <c:minorUnit val="10"/>
      </c:valAx>
      <c:spPr>
        <a:noFill/>
        <a:ln w="11389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14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5784313725490766E-2"/>
          <c:y val="3.926491363715115E-2"/>
          <c:w val="0.66263686437510305"/>
          <c:h val="0.8827810471059535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Зарплата</c:v>
                </c:pt>
              </c:strCache>
            </c:strRef>
          </c:tx>
          <c:spPr>
            <a:solidFill>
              <a:srgbClr val="FF00FF"/>
            </a:solidFill>
            <a:ln w="12728">
              <a:solidFill>
                <a:schemeClr val="tx1"/>
              </a:solidFill>
              <a:prstDash val="solid"/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15513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456">
                <a:noFill/>
              </a:ln>
            </c:spPr>
            <c:txPr>
              <a:bodyPr/>
              <a:lstStyle/>
              <a:p>
                <a:pPr>
                  <a:defRPr sz="120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4635</c:v>
                </c:pt>
                <c:pt idx="1">
                  <c:v>12317</c:v>
                </c:pt>
                <c:pt idx="2">
                  <c:v>15513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solidFill>
              <a:srgbClr val="3366FF"/>
            </a:solidFill>
            <a:ln w="12728">
              <a:solidFill>
                <a:schemeClr val="tx1"/>
              </a:solidFill>
              <a:prstDash val="solid"/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1250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456">
                <a:noFill/>
              </a:ln>
            </c:spPr>
            <c:txPr>
              <a:bodyPr/>
              <a:lstStyle/>
              <a:p>
                <a:pPr>
                  <a:defRPr sz="120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765</c:v>
                </c:pt>
                <c:pt idx="1">
                  <c:v>846</c:v>
                </c:pt>
                <c:pt idx="2">
                  <c:v>1250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Укрепление МТБ</c:v>
                </c:pt>
              </c:strCache>
            </c:strRef>
          </c:tx>
          <c:spPr>
            <a:solidFill>
              <a:srgbClr val="00FF00"/>
            </a:solidFill>
            <a:ln w="12728">
              <a:solidFill>
                <a:schemeClr val="tx1"/>
              </a:solidFill>
              <a:prstDash val="solid"/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643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456">
                <a:noFill/>
              </a:ln>
            </c:spPr>
            <c:txPr>
              <a:bodyPr/>
              <a:lstStyle/>
              <a:p>
                <a:pPr>
                  <a:defRPr sz="120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240</c:v>
                </c:pt>
                <c:pt idx="1">
                  <c:v>1128</c:v>
                </c:pt>
                <c:pt idx="2">
                  <c:v>643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-3.18534760168408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718</c:v>
                </c:pt>
                <c:pt idx="1">
                  <c:v>1121</c:v>
                </c:pt>
                <c:pt idx="2">
                  <c:v>1271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Питание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889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882</c:v>
                </c:pt>
                <c:pt idx="1">
                  <c:v>941</c:v>
                </c:pt>
                <c:pt idx="2">
                  <c:v>889</c:v>
                </c:pt>
              </c:numCache>
            </c:numRef>
          </c:val>
        </c:ser>
        <c:dLbls>
          <c:showVal val="1"/>
        </c:dLbls>
        <c:gapWidth val="40"/>
        <c:overlap val="100"/>
        <c:axId val="110360448"/>
        <c:axId val="110361984"/>
      </c:barChart>
      <c:catAx>
        <c:axId val="110360448"/>
        <c:scaling>
          <c:orientation val="minMax"/>
        </c:scaling>
        <c:axPos val="b"/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361984"/>
        <c:crosses val="autoZero"/>
        <c:auto val="1"/>
        <c:lblAlgn val="ctr"/>
        <c:lblOffset val="100"/>
        <c:tickLblSkip val="1"/>
        <c:tickMarkSkip val="1"/>
      </c:catAx>
      <c:valAx>
        <c:axId val="110361984"/>
        <c:scaling>
          <c:orientation val="minMax"/>
          <c:max val="2000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360448"/>
        <c:crosses val="autoZero"/>
        <c:crossBetween val="between"/>
      </c:valAx>
      <c:spPr>
        <a:noFill/>
        <a:ln w="1272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501283772418804"/>
          <c:y val="0.32756578277630982"/>
          <c:w val="0.22541761481749586"/>
          <c:h val="0.20107164513373427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10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chemeClr val="bg1">
        <a:alpha val="59000"/>
      </a:schemeClr>
    </a:solidFill>
    <a:ln>
      <a:noFill/>
    </a:ln>
  </c:spPr>
  <c:txPr>
    <a:bodyPr/>
    <a:lstStyle/>
    <a:p>
      <a:pPr>
        <a:defRPr sz="20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045922186086176E-2"/>
          <c:y val="2.2619372442019399E-2"/>
          <c:w val="0.89483945246776764"/>
          <c:h val="0.871101871101879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Госстандарт</c:v>
                </c:pt>
              </c:strCache>
            </c:strRef>
          </c:tx>
          <c:spPr>
            <a:solidFill>
              <a:srgbClr val="008000"/>
            </a:solidFill>
            <a:ln w="1263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719763719461291E-3"/>
                  <c:y val="-4.9113233287858618E-2"/>
                </c:manualLayout>
              </c:layout>
              <c:showVal val="1"/>
            </c:dLbl>
            <c:dLbl>
              <c:idx val="1"/>
              <c:layout>
                <c:manualLayout>
                  <c:x val="4.719763719461291E-3"/>
                  <c:y val="-4.3656207366984966E-2"/>
                </c:manualLayout>
              </c:layout>
              <c:showVal val="1"/>
            </c:dLbl>
            <c:dLbl>
              <c:idx val="2"/>
              <c:layout>
                <c:manualLayout>
                  <c:x val="-1.5732545731537543E-3"/>
                  <c:y val="-3.0013642564802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22884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27125</c:v>
                </c:pt>
                <c:pt idx="1">
                  <c:v>20082</c:v>
                </c:pt>
                <c:pt idx="2">
                  <c:v>22884</c:v>
                </c:pt>
              </c:numCache>
            </c:numRef>
          </c:val>
        </c:ser>
        <c:shape val="box"/>
        <c:axId val="110645248"/>
        <c:axId val="110646784"/>
        <c:axId val="0"/>
      </c:bar3DChart>
      <c:catAx>
        <c:axId val="110645248"/>
        <c:scaling>
          <c:orientation val="minMax"/>
        </c:scaling>
        <c:axPos val="b"/>
        <c:numFmt formatCode="General" sourceLinked="1"/>
        <c:tickLblPos val="low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646784"/>
        <c:crosses val="autoZero"/>
        <c:auto val="1"/>
        <c:lblAlgn val="ctr"/>
        <c:lblOffset val="100"/>
        <c:tickLblSkip val="1"/>
        <c:tickMarkSkip val="1"/>
      </c:catAx>
      <c:valAx>
        <c:axId val="110646784"/>
        <c:scaling>
          <c:orientation val="minMax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64524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spPr>
    <a:solidFill>
      <a:schemeClr val="bg1">
        <a:alpha val="60001"/>
      </a:schemeClr>
    </a:solidFill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6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836411609499431E-2"/>
          <c:y val="2.6086956521739212E-2"/>
          <c:w val="0.80343007915567277"/>
          <c:h val="0.89130434782608658"/>
        </c:manualLayout>
      </c:layout>
      <c:bar3DChart>
        <c:barDir val="col"/>
        <c:grouping val="clustered"/>
        <c:ser>
          <c:idx val="3"/>
          <c:order val="0"/>
          <c:tx>
            <c:strRef>
              <c:f>Sheet1!$A$2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folHlink"/>
            </a:solidFill>
            <a:ln w="1262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6900364907170201E-2"/>
                  <c:y val="-2.8545565026222252E-2"/>
                </c:manualLayout>
              </c:layout>
              <c:showVal val="1"/>
            </c:dLbl>
            <c:dLbl>
              <c:idx val="1"/>
              <c:layout>
                <c:manualLayout>
                  <c:x val="-8.9161594234250224E-3"/>
                  <c:y val="-2.4958318337298138E-2"/>
                </c:manualLayout>
              </c:layout>
              <c:showVal val="1"/>
            </c:dLbl>
            <c:dLbl>
              <c:idx val="2"/>
              <c:layout>
                <c:manualLayout>
                  <c:x val="-2.1181036978842882E-3"/>
                  <c:y val="-2.0598719753118971E-2"/>
                </c:manualLayout>
              </c:layout>
              <c:showVal val="1"/>
            </c:dLbl>
            <c:dLbl>
              <c:idx val="3"/>
              <c:layout>
                <c:manualLayout>
                  <c:x val="-4.7749875143622694E-3"/>
                  <c:y val="-1.2880292137395659E-2"/>
                </c:manualLayout>
              </c:layout>
              <c:showVal val="1"/>
            </c:dLbl>
            <c:dLbl>
              <c:idx val="4"/>
              <c:layout>
                <c:manualLayout>
                  <c:x val="-5.0134599493764269E-3"/>
                  <c:y val="-1.0174168585671214E-2"/>
                </c:manualLayout>
              </c:layout>
              <c:showVal val="1"/>
            </c:dLbl>
            <c:spPr>
              <a:noFill/>
              <a:ln w="25259">
                <a:noFill/>
              </a:ln>
            </c:spPr>
            <c:txPr>
              <a:bodyPr/>
              <a:lstStyle/>
              <a:p>
                <a:pPr>
                  <a:defRPr sz="10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АУП</c:v>
                </c:pt>
                <c:pt idx="1">
                  <c:v>Педагоги</c:v>
                </c:pt>
                <c:pt idx="2">
                  <c:v>УВП</c:v>
                </c:pt>
                <c:pt idx="3">
                  <c:v>Др.педработники</c:v>
                </c:pt>
                <c:pt idx="4">
                  <c:v>МОП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15612.91</c:v>
                </c:pt>
                <c:pt idx="1">
                  <c:v>9762.25</c:v>
                </c:pt>
                <c:pt idx="2">
                  <c:v>7004</c:v>
                </c:pt>
                <c:pt idx="3">
                  <c:v>6050</c:v>
                </c:pt>
                <c:pt idx="4">
                  <c:v>6605.1600000000044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808080"/>
            </a:solidFill>
            <a:ln w="1262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4802714503153597E-3"/>
                  <c:y val="-3.5505978419364759E-2"/>
                </c:manualLayout>
              </c:layout>
              <c:showVal val="1"/>
            </c:dLbl>
            <c:dLbl>
              <c:idx val="1"/>
              <c:layout>
                <c:manualLayout>
                  <c:x val="8.7389549161591643E-3"/>
                  <c:y val="-3.7543459241507961E-2"/>
                </c:manualLayout>
              </c:layout>
              <c:showVal val="1"/>
            </c:dLbl>
            <c:dLbl>
              <c:idx val="2"/>
              <c:layout>
                <c:manualLayout>
                  <c:x val="6.0820710996809914E-3"/>
                  <c:y val="-3.183497826428365E-2"/>
                </c:manualLayout>
              </c:layout>
              <c:showVal val="1"/>
            </c:dLbl>
            <c:dLbl>
              <c:idx val="3"/>
              <c:layout>
                <c:manualLayout>
                  <c:x val="1.5385537797146603E-2"/>
                  <c:y val="-2.3928454038005344E-2"/>
                </c:manualLayout>
              </c:layout>
              <c:showVal val="1"/>
            </c:dLbl>
            <c:dLbl>
              <c:idx val="4"/>
              <c:layout>
                <c:manualLayout>
                  <c:x val="1.2728653980668157E-2"/>
                  <c:y val="-3.4849508081278256E-2"/>
                </c:manualLayout>
              </c:layout>
              <c:showVal val="1"/>
            </c:dLbl>
            <c:spPr>
              <a:noFill/>
              <a:ln w="25259">
                <a:noFill/>
              </a:ln>
            </c:spPr>
            <c:txPr>
              <a:bodyPr/>
              <a:lstStyle/>
              <a:p>
                <a:pPr>
                  <a:defRPr sz="10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АУП</c:v>
                </c:pt>
                <c:pt idx="1">
                  <c:v>Педагоги</c:v>
                </c:pt>
                <c:pt idx="2">
                  <c:v>УВП</c:v>
                </c:pt>
                <c:pt idx="3">
                  <c:v>Др.педработники</c:v>
                </c:pt>
                <c:pt idx="4">
                  <c:v>МОП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28931</c:v>
                </c:pt>
                <c:pt idx="1">
                  <c:v>17518</c:v>
                </c:pt>
                <c:pt idx="2">
                  <c:v>16110</c:v>
                </c:pt>
                <c:pt idx="3">
                  <c:v>8879</c:v>
                </c:pt>
                <c:pt idx="4">
                  <c:v>7881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36609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24106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697512003492012E-2"/>
                  <c:y val="6.2678062678062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16803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45962461807072E-2"/>
                  <c:y val="5.6980056980056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11331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713662156263637E-2"/>
                  <c:y val="9.40170940170940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АУП</c:v>
                </c:pt>
                <c:pt idx="1">
                  <c:v>Педагоги</c:v>
                </c:pt>
                <c:pt idx="2">
                  <c:v>УВП</c:v>
                </c:pt>
                <c:pt idx="3">
                  <c:v>Др.педработники</c:v>
                </c:pt>
                <c:pt idx="4">
                  <c:v>МОП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36609</c:v>
                </c:pt>
                <c:pt idx="1">
                  <c:v>24106</c:v>
                </c:pt>
                <c:pt idx="2">
                  <c:v>16803</c:v>
                </c:pt>
                <c:pt idx="3">
                  <c:v>11331</c:v>
                </c:pt>
                <c:pt idx="4">
                  <c:v>9526</c:v>
                </c:pt>
              </c:numCache>
            </c:numRef>
          </c:val>
        </c:ser>
        <c:dLbls>
          <c:showVal val="1"/>
        </c:dLbls>
        <c:gapDepth val="0"/>
        <c:shape val="box"/>
        <c:axId val="110766720"/>
        <c:axId val="110772608"/>
        <c:axId val="0"/>
      </c:bar3DChart>
      <c:catAx>
        <c:axId val="110766720"/>
        <c:scaling>
          <c:orientation val="minMax"/>
        </c:scaling>
        <c:axPos val="b"/>
        <c:numFmt formatCode="General" sourceLinked="1"/>
        <c:tickLblPos val="low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772608"/>
        <c:crosses val="autoZero"/>
        <c:auto val="1"/>
        <c:lblAlgn val="ctr"/>
        <c:lblOffset val="100"/>
        <c:tickLblSkip val="1"/>
        <c:tickMarkSkip val="1"/>
      </c:catAx>
      <c:valAx>
        <c:axId val="110772608"/>
        <c:scaling>
          <c:orientation val="minMax"/>
        </c:scaling>
        <c:axPos val="l"/>
        <c:majorGridlines>
          <c:spPr>
            <a:ln w="315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766720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89577838579195612"/>
          <c:y val="0.43695652672237106"/>
          <c:w val="8.643399681140683E-2"/>
          <c:h val="0.17862852296301304"/>
        </c:manualLayout>
      </c:layout>
      <c:spPr>
        <a:noFill/>
        <a:ln w="3157">
          <a:solidFill>
            <a:schemeClr val="tx1"/>
          </a:solidFill>
          <a:prstDash val="solid"/>
        </a:ln>
      </c:spPr>
      <c:txPr>
        <a:bodyPr/>
        <a:lstStyle/>
        <a:p>
          <a:pPr>
            <a:defRPr sz="134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"/>
                  <c:y val="4.154302670623145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560830860534128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8575667655786391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dLbl>
              <c:idx val="2"/>
              <c:layout>
                <c:manualLayout>
                  <c:x val="3.1223146287042143E-3"/>
                  <c:y val="4.2402826855124129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99.9</c:v>
                </c:pt>
                <c:pt idx="1">
                  <c:v>99.9</c:v>
                </c:pt>
                <c:pt idx="2">
                  <c:v>100</c:v>
                </c:pt>
              </c:numCache>
            </c:numRef>
          </c:val>
        </c:ser>
        <c:axId val="99154560"/>
        <c:axId val="99438976"/>
      </c:barChart>
      <c:catAx>
        <c:axId val="99154560"/>
        <c:scaling>
          <c:orientation val="minMax"/>
        </c:scaling>
        <c:axPos val="b"/>
        <c:numFmt formatCode="General" sourceLinked="1"/>
        <c:tickLblPos val="nextTo"/>
        <c:crossAx val="99438976"/>
        <c:crosses val="autoZero"/>
        <c:auto val="1"/>
        <c:lblAlgn val="ctr"/>
        <c:lblOffset val="100"/>
      </c:catAx>
      <c:valAx>
        <c:axId val="9943897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15456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30</c:v>
                </c:pt>
                <c:pt idx="1">
                  <c:v>37</c:v>
                </c:pt>
                <c:pt idx="2">
                  <c:v>40.200000000000003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41.5</c:v>
                </c:pt>
                <c:pt idx="1">
                  <c:v>43</c:v>
                </c:pt>
                <c:pt idx="2">
                  <c:v>43.2</c:v>
                </c:pt>
              </c:numCache>
            </c:numRef>
          </c:val>
        </c:ser>
        <c:axId val="99477376"/>
        <c:axId val="99478912"/>
      </c:barChart>
      <c:catAx>
        <c:axId val="99477376"/>
        <c:scaling>
          <c:orientation val="minMax"/>
        </c:scaling>
        <c:axPos val="b"/>
        <c:numFmt formatCode="General" sourceLinked="1"/>
        <c:tickLblPos val="nextTo"/>
        <c:crossAx val="99478912"/>
        <c:crosses val="autoZero"/>
        <c:auto val="1"/>
        <c:lblAlgn val="ctr"/>
        <c:lblOffset val="100"/>
      </c:catAx>
      <c:valAx>
        <c:axId val="9947891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477376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"/>
                  <c:y val="4.1543026706231452E-2"/>
                </c:manualLayout>
              </c:layout>
              <c:showVal val="1"/>
            </c:dLbl>
            <c:dLbl>
              <c:idx val="1"/>
              <c:layout>
                <c:manualLayout>
                  <c:x val="-3.1225604996096799E-3"/>
                  <c:y val="-6.7944687126123811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8575667655786391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dLbl>
              <c:idx val="0"/>
              <c:layout>
                <c:manualLayout>
                  <c:x val="3.1225604996096799E-3"/>
                  <c:y val="1.060070671378092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1223146287042152E-3"/>
                  <c:y val="4.2402826855124143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99.8</c:v>
                </c:pt>
                <c:pt idx="1">
                  <c:v>99.5</c:v>
                </c:pt>
                <c:pt idx="2">
                  <c:v>100</c:v>
                </c:pt>
              </c:numCache>
            </c:numRef>
          </c:val>
        </c:ser>
        <c:axId val="99811328"/>
        <c:axId val="99812864"/>
      </c:barChart>
      <c:catAx>
        <c:axId val="99811328"/>
        <c:scaling>
          <c:orientation val="minMax"/>
        </c:scaling>
        <c:axPos val="b"/>
        <c:numFmt formatCode="General" sourceLinked="1"/>
        <c:tickLblPos val="nextTo"/>
        <c:crossAx val="99812864"/>
        <c:crosses val="autoZero"/>
        <c:auto val="1"/>
        <c:lblAlgn val="ctr"/>
        <c:lblOffset val="100"/>
      </c:catAx>
      <c:valAx>
        <c:axId val="9981286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81132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25367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13</c:v>
                </c:pt>
                <c:pt idx="1">
                  <c:v>17</c:v>
                </c:pt>
                <c:pt idx="2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31</c:v>
                </c:pt>
                <c:pt idx="1">
                  <c:v>36</c:v>
                </c:pt>
                <c:pt idx="2">
                  <c:v>38.1</c:v>
                </c:pt>
              </c:numCache>
            </c:numRef>
          </c:val>
        </c:ser>
        <c:axId val="99875840"/>
        <c:axId val="99554048"/>
      </c:barChart>
      <c:catAx>
        <c:axId val="99875840"/>
        <c:scaling>
          <c:orientation val="minMax"/>
        </c:scaling>
        <c:axPos val="b"/>
        <c:numFmt formatCode="General" sourceLinked="1"/>
        <c:tickLblPos val="nextTo"/>
        <c:crossAx val="99554048"/>
        <c:crosses val="autoZero"/>
        <c:auto val="1"/>
        <c:lblAlgn val="ctr"/>
        <c:lblOffset val="100"/>
      </c:catAx>
      <c:valAx>
        <c:axId val="9955404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9875840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0.66935</cdr:x>
      <cdr:y>0.78821</cdr:y>
    </cdr:from>
    <cdr:to>
      <cdr:x>0.71068</cdr:x>
      <cdr:y>0.87957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3076" y="3013075"/>
          <a:ext cx="342900" cy="3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0.04161</cdr:x>
      <cdr:y>0.11797</cdr:y>
    </cdr:from>
    <cdr:to>
      <cdr:x>0.09182</cdr:x>
      <cdr:y>0.87266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225" y="479425"/>
          <a:ext cx="333375" cy="3067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Количество компьютеров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0.01009</cdr:x>
      <cdr:y>0.11563</cdr:y>
    </cdr:from>
    <cdr:to>
      <cdr:x>0.0603</cdr:x>
      <cdr:y>0.87032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546" y="469905"/>
          <a:ext cx="166909" cy="3067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Количество интерактивных досок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0.01009</cdr:x>
      <cdr:y>0.11563</cdr:y>
    </cdr:from>
    <cdr:to>
      <cdr:x>0.0603</cdr:x>
      <cdr:y>0.87032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46" y="469905"/>
          <a:ext cx="166909" cy="3067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Количество электронных учебников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0.04161</cdr:x>
      <cdr:y>0.11797</cdr:y>
    </cdr:from>
    <cdr:to>
      <cdr:x>0.09182</cdr:x>
      <cdr:y>0.87266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225" y="479425"/>
          <a:ext cx="333375" cy="3067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Количество часов в неделю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0.15676</cdr:x>
      <cdr:y>0.8559</cdr:y>
    </cdr:from>
    <cdr:to>
      <cdr:x>0.26804</cdr:x>
      <cdr:y>0.93755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668" y="2464754"/>
          <a:ext cx="818282" cy="235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2009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0.34792</cdr:x>
      <cdr:y>0.85998</cdr:y>
    </cdr:from>
    <cdr:to>
      <cdr:x>0.4623</cdr:x>
      <cdr:y>0.92807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58387" y="2476506"/>
          <a:ext cx="841073" cy="196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1100" dirty="0" smtClean="0"/>
            <a:t>2010 г.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0.55394</cdr:x>
      <cdr:y>0.85193</cdr:y>
    </cdr:from>
    <cdr:to>
      <cdr:x>0.67642</cdr:x>
      <cdr:y>0.93281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73288" y="2453327"/>
          <a:ext cx="900646" cy="23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1100" dirty="0" smtClean="0"/>
            <a:t>2011 г.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43599" cy="3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1" tIns="45764" rIns="91531" bIns="45764" numCol="1" anchor="t" anchorCtr="0" compatLnSpc="1">
            <a:prstTxWarp prst="textNoShape">
              <a:avLst/>
            </a:prstTxWarp>
          </a:bodyPr>
          <a:lstStyle>
            <a:lvl1pPr defTabSz="91651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8855" y="1"/>
            <a:ext cx="4230986" cy="3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1" tIns="45764" rIns="91531" bIns="45764" numCol="1" anchor="t" anchorCtr="0" compatLnSpc="1">
            <a:prstTxWarp prst="textNoShape">
              <a:avLst/>
            </a:prstTxWarp>
          </a:bodyPr>
          <a:lstStyle>
            <a:lvl1pPr algn="r" defTabSz="91651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30938"/>
            <a:ext cx="4343599" cy="3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1" tIns="45764" rIns="91531" bIns="45764" numCol="1" anchor="b" anchorCtr="0" compatLnSpc="1">
            <a:prstTxWarp prst="textNoShape">
              <a:avLst/>
            </a:prstTxWarp>
          </a:bodyPr>
          <a:lstStyle>
            <a:lvl1pPr defTabSz="91651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8855" y="6430938"/>
            <a:ext cx="4230986" cy="3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31" tIns="45764" rIns="91531" bIns="45764" numCol="1" anchor="b" anchorCtr="0" compatLnSpc="1">
            <a:prstTxWarp prst="textNoShape">
              <a:avLst/>
            </a:prstTxWarp>
          </a:bodyPr>
          <a:lstStyle>
            <a:lvl1pPr algn="r" defTabSz="91651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5CF39-A5C0-49E4-94D9-37D7947CD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5" rIns="91413" bIns="45705" numCol="1" anchor="t" anchorCtr="0" compatLnSpc="1">
            <a:prstTxWarp prst="textNoShape">
              <a:avLst/>
            </a:prstTxWarp>
          </a:bodyPr>
          <a:lstStyle>
            <a:lvl1pPr defTabSz="91493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5" rIns="91413" bIns="45705" numCol="1" anchor="t" anchorCtr="0" compatLnSpc="1">
            <a:prstTxWarp prst="textNoShape">
              <a:avLst/>
            </a:prstTxWarp>
          </a:bodyPr>
          <a:lstStyle>
            <a:lvl1pPr algn="r" defTabSz="91493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9033"/>
            <a:ext cx="7942580" cy="30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5" rIns="91413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defTabSz="91493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 defTabSz="91493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698569-9147-4FA6-8000-8697995F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8F25C-3CF1-4BB7-A043-717263DC5C9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Структура – Паспорт, Полномочия + НПА, Схема управления, Анализ, Проблемы, Цель, Задачи (по разделам или направлениям).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 виде приложений  можно – перечень мероприятий, объем и источники финансирования, Сетевой график (сроки), Показатели, Мониторинг. 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Нет паспорта.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8134F-2806-48FC-8059-EF9CCCE82298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4BAE7AFC-0D40-4EE1-81F4-D536666B223B}" type="slidenum">
              <a:rPr lang="ru-RU" sz="1200" b="0">
                <a:solidFill>
                  <a:schemeClr val="tx1"/>
                </a:solidFill>
              </a:rPr>
              <a:pPr algn="r" defTabSz="914935"/>
              <a:t>25</a:t>
            </a:fld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EDBDF-8510-4CB9-9199-81344404606C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31998-9D51-46AC-90A1-F0201AF79562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29C51-E01D-4B13-9356-170DD964F1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B911C-8A9A-481A-8DFA-E9DE7740B330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66EEE-A393-4F77-90DD-4CF4B185F1EB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44C6F-C452-4763-85A3-2FDFB19F31D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698569-9147-4FA6-8000-8697995FC87A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44A9A-1D70-4F60-8E6E-EE9183C44D15}" type="slidenum">
              <a:rPr lang="ru-RU" smtClean="0">
                <a:latin typeface="Arial" pitchFamily="34" charset="0"/>
              </a:rPr>
              <a:pPr/>
              <a:t>47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8FF0C-C635-4313-8FF3-67A2C323B7F3}" type="slidenum">
              <a:rPr lang="ru-RU" smtClean="0">
                <a:latin typeface="Arial" pitchFamily="34" charset="0"/>
              </a:rPr>
              <a:pPr/>
              <a:t>48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52380-D5B6-4B8D-8405-64D4733B8639}" type="slidenum">
              <a:rPr lang="ru-RU" smtClean="0">
                <a:latin typeface="Arial" pitchFamily="34" charset="0"/>
              </a:rPr>
              <a:pPr/>
              <a:t>49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CCA9B-3C1F-49A5-8BBE-0BAFFB50C587}" type="slidenum">
              <a:rPr lang="ru-RU" smtClean="0">
                <a:latin typeface="Arial" pitchFamily="34" charset="0"/>
              </a:rPr>
              <a:pPr/>
              <a:t>50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3EDCC-1350-4D42-AF38-85903FDB6FE6}" type="slidenum">
              <a:rPr lang="ru-RU" smtClean="0">
                <a:latin typeface="Arial" pitchFamily="34" charset="0"/>
              </a:rPr>
              <a:pPr/>
              <a:t>51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BDFA8-EBC0-4CC3-B781-D3CCD4AF5FCD}" type="slidenum">
              <a:rPr lang="ru-RU" smtClean="0">
                <a:latin typeface="Arial" pitchFamily="34" charset="0"/>
              </a:rPr>
              <a:pPr/>
              <a:t>52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51CFF292-6C16-4206-9B8B-8616A568FF1D}" type="slidenum">
              <a:rPr lang="ru-RU" sz="1200" b="0">
                <a:solidFill>
                  <a:schemeClr val="tx1"/>
                </a:solidFill>
                <a:cs typeface="Arial" pitchFamily="34" charset="0"/>
              </a:rPr>
              <a:pPr algn="r" defTabSz="914935"/>
              <a:t>57</a:t>
            </a:fld>
            <a:endParaRPr lang="ru-RU" sz="12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488E0-1001-4524-B3F4-8C6647BFC265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B887E-9A69-424A-BC8F-470181C7AF3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новый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582EA-3656-4E93-A5DA-A2C35C941F29}" type="slidenum">
              <a:rPr lang="ru-RU" smtClean="0"/>
              <a:pPr/>
              <a:t>60</a:t>
            </a:fld>
            <a:endParaRPr lang="ru-R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8B87F-FD77-468E-8640-9A4B57603721}" type="slidenum">
              <a:rPr lang="ru-RU" smtClean="0"/>
              <a:pPr/>
              <a:t>62</a:t>
            </a:fld>
            <a:endParaRPr lang="ru-RU" smtClean="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>
              <a:defRPr/>
            </a:pPr>
            <a:fld id="{6E1E5EA7-D0FC-4BEA-AF91-A3A77C62336F}" type="slidenum">
              <a:rPr 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pPr algn="r" defTabSz="914935">
                <a:defRPr/>
              </a:pPr>
              <a:t>62</a:t>
            </a:fld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49ECFEEF-3D7C-48D2-8DDB-AEA9D267D61A}" type="slidenum">
              <a:rPr lang="ru-RU" sz="1200" b="0">
                <a:solidFill>
                  <a:schemeClr val="tx1"/>
                </a:solidFill>
              </a:rPr>
              <a:pPr algn="r" defTabSz="914935"/>
              <a:t>63</a:t>
            </a:fld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>
              <a:defRPr/>
            </a:pPr>
            <a:fld id="{71CFD7EB-25B2-4B53-8AB3-A02886931156}" type="slidenum">
              <a:rPr 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pPr algn="r" defTabSz="914935">
                <a:defRPr/>
              </a:pPr>
              <a:t>63</a:t>
            </a:fld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_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49ECFEEF-3D7C-48D2-8DDB-AEA9D267D61A}" type="slidenum">
              <a:rPr lang="ru-RU" sz="1200" b="0">
                <a:solidFill>
                  <a:schemeClr val="tx1"/>
                </a:solidFill>
              </a:rPr>
              <a:pPr algn="r" defTabSz="914935"/>
              <a:t>65</a:t>
            </a:fld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>
              <a:defRPr/>
            </a:pPr>
            <a:fld id="{71CFD7EB-25B2-4B53-8AB3-A02886931156}" type="slidenum">
              <a:rPr 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pPr algn="r" defTabSz="914935">
                <a:defRPr/>
              </a:pPr>
              <a:t>65</a:t>
            </a:fld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2650D26D-3F83-41B7-A936-72581593A1EB}" type="slidenum">
              <a:rPr lang="ru-RU" sz="1200" b="0">
                <a:solidFill>
                  <a:schemeClr val="tx1"/>
                </a:solidFill>
                <a:cs typeface="Arial" pitchFamily="34" charset="0"/>
              </a:rPr>
              <a:pPr algn="r" defTabSz="914935"/>
              <a:t>67</a:t>
            </a:fld>
            <a:endParaRPr lang="ru-RU" sz="12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83683-9D9F-455B-8638-596B0961BD35}" type="slidenum">
              <a:rPr lang="ru-RU" smtClean="0"/>
              <a:pPr/>
              <a:t>68</a:t>
            </a:fld>
            <a:endParaRPr lang="ru-R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BFEE8-67D7-46A9-868F-309E516C4AC7}" type="slidenum">
              <a:rPr lang="ru-RU" smtClean="0"/>
              <a:pPr/>
              <a:t>69</a:t>
            </a:fld>
            <a:endParaRPr lang="ru-R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6F1A2-EE1C-4940-87AB-D51CBC67A69F}" type="slidenum">
              <a:rPr lang="ru-RU" smtClean="0"/>
              <a:pPr/>
              <a:t>70</a:t>
            </a:fld>
            <a:endParaRPr lang="ru-RU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B0289-1845-4336-877D-D05280AFD66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110 правлен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E5F769B4-8D7E-489D-9CBA-293FAF611849}" type="slidenum">
              <a:rPr lang="ru-RU" sz="1200" b="0">
                <a:solidFill>
                  <a:schemeClr val="tx1"/>
                </a:solidFill>
                <a:cs typeface="Arial" pitchFamily="34" charset="0"/>
              </a:rPr>
              <a:pPr algn="r" defTabSz="914935"/>
              <a:t>87</a:t>
            </a:fld>
            <a:endParaRPr lang="ru-RU" sz="12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5623697" y="6455892"/>
            <a:ext cx="4302231" cy="3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 anchor="b"/>
          <a:lstStyle/>
          <a:p>
            <a:pPr algn="r" defTabSz="914935"/>
            <a:fld id="{E5F769B4-8D7E-489D-9CBA-293FAF611849}" type="slidenum">
              <a:rPr lang="ru-RU" sz="1200" b="0">
                <a:solidFill>
                  <a:schemeClr val="tx1"/>
                </a:solidFill>
                <a:cs typeface="Arial" pitchFamily="34" charset="0"/>
              </a:rPr>
              <a:pPr algn="r" defTabSz="914935"/>
              <a:t>88</a:t>
            </a:fld>
            <a:endParaRPr lang="ru-RU" sz="12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?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0"/>
            <a:ext cx="7858125" cy="58943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67631"/>
            <a:ext cx="9928225" cy="830044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0"/>
            <a:ext cx="7858125" cy="58943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67631"/>
            <a:ext cx="9928225" cy="830044"/>
          </a:xfrm>
          <a:noFill/>
          <a:ln/>
        </p:spPr>
        <p:txBody>
          <a:bodyPr/>
          <a:lstStyle/>
          <a:p>
            <a:r>
              <a:rPr lang="ru-RU" smtClean="0"/>
              <a:t>Исправленный 113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0"/>
            <a:ext cx="7858125" cy="58943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67631"/>
            <a:ext cx="9928225" cy="830044"/>
          </a:xfrm>
          <a:noFill/>
          <a:ln/>
        </p:spPr>
        <p:txBody>
          <a:bodyPr/>
          <a:lstStyle/>
          <a:p>
            <a:r>
              <a:rPr lang="ru-RU" smtClean="0"/>
              <a:t>Исправленный 113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0"/>
            <a:ext cx="7858125" cy="58943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67631"/>
            <a:ext cx="9928225" cy="830044"/>
          </a:xfrm>
          <a:noFill/>
          <a:ln/>
        </p:spPr>
        <p:txBody>
          <a:bodyPr/>
          <a:lstStyle/>
          <a:p>
            <a:r>
              <a:rPr lang="ru-RU" smtClean="0"/>
              <a:t>Исправленный 113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BC7EF-A629-41E4-941D-15C0881368B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5662" cy="25479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25" y="3226862"/>
            <a:ext cx="7947177" cy="3060853"/>
          </a:xfrm>
          <a:noFill/>
          <a:ln/>
        </p:spPr>
        <p:txBody>
          <a:bodyPr/>
          <a:lstStyle/>
          <a:p>
            <a:pPr eaLnBrk="1" hangingPunct="1"/>
            <a:r>
              <a:rPr lang="ru-RU" smtClean="0"/>
              <a:t>-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7D2DF-CCD1-4C06-9E0D-ED9B5F7B57C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+?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+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ADF8B-5F93-4472-9DB8-28E2B65A2951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5622237" y="6456365"/>
            <a:ext cx="430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15" tIns="45456" rIns="90915" bIns="45456" anchor="b"/>
          <a:lstStyle/>
          <a:p>
            <a:pPr algn="r"/>
            <a:fld id="{920CD1E1-A5BA-47E5-923C-C0E09624CDF5}" type="slidenum">
              <a:rPr lang="ru-RU" sz="1200" b="0">
                <a:solidFill>
                  <a:schemeClr val="tx1"/>
                </a:solidFill>
              </a:rPr>
              <a:pPr algn="r"/>
              <a:t>17</a:t>
            </a:fld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15" tIns="45456" rIns="90915" bIns="45456"/>
          <a:lstStyle/>
          <a:p>
            <a:pPr eaLnBrk="1" hangingPunct="1"/>
            <a:r>
              <a:rPr lang="ru-RU" smtClean="0">
                <a:latin typeface="Arial" pitchFamily="34" charset="0"/>
              </a:rPr>
              <a:t>_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B04036B3-EC7C-4D72-AE90-D37F273BD92E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07FCA50-B4DD-4312-B156-455039D14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7BE0E-3BA3-47E4-BBAD-D86B567290CB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4B4B0-D588-445D-8122-00B82F7B03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CBDCA-63D6-4B86-96DB-93D2106CEAB3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0C043-D3B2-4002-9FB9-70C1DA5D0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2BC8-0262-4E98-AAAF-89EFE0787E9A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2DC6-5081-4173-8386-5438F708A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D56D-3FA2-4F94-BD01-7AFED861E6AD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7E18-0837-41FC-AC43-54C18AD7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B639-1C2E-46FD-9F8A-A86107DEC92C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E930-E191-474B-8B03-762E502C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F3DE-EBBF-4843-BEF8-06B2BD3EA20C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E420-FD8B-46AA-BA45-123645871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2F00-02EA-4EF9-84EC-5671A03D4457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362A-BF6D-487F-A97A-2DCBFC2B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BBFBAF3-B80B-4389-BD7B-3F3D6CACF446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23E66D5-7CF9-49DE-A062-6FE3AB937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6AD05903-4CD3-4975-AFE9-5F3CFB7E0ACD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235BAD1-46C9-4056-9AD9-12797D420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872A9-1BB1-4397-9F33-C0F9A8F3C6AB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B3979-1C37-40F0-82E3-94E5ACA2F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09D7A-32FB-4C07-8FF4-B9A480698F28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B11F4-F574-40EC-AE36-9683B6E3AE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DFB7A1D-F5DE-4F37-B89B-EB049C9BCF3B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4E75826-1446-48A9-BE2D-FFDBC5B3CC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4BFF8-6A77-4715-9C4F-56728D157FC9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DABDBA6-EE82-43A1-88A8-07C0E54809AF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8C9C4CF-7479-4CE7-9886-2CA4EB36C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0E3DE56-7523-4B11-9430-F78085A99D86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D331DF2-BD24-4D96-82DC-DBFF31DE6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4D94C0-C197-448C-8760-C043F22CAC54}" type="datetime1">
              <a:rPr lang="ru-RU" smtClean="0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AAE059-5DAB-4E69-A3FB-4852B21EF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643313" y="6197600"/>
            <a:ext cx="1900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0" i="1" dirty="0">
                <a:solidFill>
                  <a:schemeClr val="tx2"/>
                </a:solidFill>
                <a:latin typeface="+mn-lt"/>
              </a:rPr>
              <a:t>Ишим, 2011 г.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56096" y="2776082"/>
            <a:ext cx="7030729" cy="145732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cap="none" dirty="0" smtClean="0">
                <a:solidFill>
                  <a:schemeClr val="accent3"/>
                </a:solidFill>
              </a:rPr>
              <a:t>«Основные направления развития</a:t>
            </a:r>
            <a:br>
              <a:rPr lang="ru-RU" cap="none" dirty="0" smtClean="0">
                <a:solidFill>
                  <a:schemeClr val="accent3"/>
                </a:solidFill>
              </a:rPr>
            </a:br>
            <a:r>
              <a:rPr lang="ru-RU" cap="none" dirty="0" smtClean="0">
                <a:solidFill>
                  <a:schemeClr val="accent3"/>
                </a:solidFill>
              </a:rPr>
              <a:t>МАОУ СОШ № 12 г. Ишима</a:t>
            </a:r>
            <a:br>
              <a:rPr lang="ru-RU" cap="none" dirty="0" smtClean="0">
                <a:solidFill>
                  <a:schemeClr val="accent3"/>
                </a:solidFill>
              </a:rPr>
            </a:br>
            <a:r>
              <a:rPr lang="ru-RU" cap="none" dirty="0" smtClean="0">
                <a:solidFill>
                  <a:schemeClr val="accent3"/>
                </a:solidFill>
              </a:rPr>
              <a:t>на 2012-2014 гг.»</a:t>
            </a:r>
            <a:endParaRPr lang="ru-RU" cap="none" dirty="0">
              <a:solidFill>
                <a:schemeClr val="accent3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0022" y="2233747"/>
            <a:ext cx="8126804" cy="711678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Муниципальное автономное общеобразовательное учреждение</a:t>
            </a:r>
          </a:p>
          <a:p>
            <a:pPr algn="r"/>
            <a:r>
              <a:rPr lang="ru-RU" i="1" dirty="0" smtClean="0"/>
              <a:t>«Средняя общеобразовательная школа № 12 г. Ишима»</a:t>
            </a:r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2549" y="302491"/>
          <a:ext cx="71014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996"/>
                <a:gridCol w="2719449"/>
              </a:tblGrid>
              <a:tr h="3506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СОГЛАСОВАНО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Директор департамента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 социальным вопросам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администрации г. Ишима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_____________________________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Т.М. Миронова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«____»______________20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_____г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УТВЕРЖДАЮ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И.о. директора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МАОУ СОШ № 12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____________________________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Л.Ю.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Бессонова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«____»_____________20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_____г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3832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C4C4B1-6ABA-4792-8D5C-852AD7C1EE80}" type="slidenum">
              <a:rPr lang="ru-RU" smtClean="0"/>
              <a:pPr/>
              <a:t>10</a:t>
            </a:fld>
            <a:endParaRPr lang="ru-RU" smtClean="0"/>
          </a:p>
        </p:txBody>
      </p:sp>
      <p:graphicFrame>
        <p:nvGraphicFramePr>
          <p:cNvPr id="443471" name="Group 79"/>
          <p:cNvGraphicFramePr>
            <a:graphicFrameLocks noGrp="1"/>
          </p:cNvGraphicFramePr>
          <p:nvPr>
            <p:ph idx="4294967295"/>
          </p:nvPr>
        </p:nvGraphicFramePr>
        <p:xfrm>
          <a:off x="433388" y="2119313"/>
          <a:ext cx="8224837" cy="20891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548690"/>
                <a:gridCol w="1253796"/>
                <a:gridCol w="1072468"/>
                <a:gridCol w="1349883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обучающихся,  приходящихся на одного работника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обучающихся, приходящихся на одного учителя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обучающихся,  приходящихся на одного работника прочего персонала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43434" name="Text Box 42"/>
          <p:cNvSpPr txBox="1">
            <a:spLocks noChangeArrowheads="1"/>
          </p:cNvSpPr>
          <p:nvPr/>
        </p:nvSpPr>
        <p:spPr bwMode="auto">
          <a:xfrm>
            <a:off x="450850" y="1420813"/>
            <a:ext cx="86931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Количество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обучающихся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, приходящихся на одного работника</a:t>
            </a:r>
          </a:p>
        </p:txBody>
      </p:sp>
      <p:sp>
        <p:nvSpPr>
          <p:cNvPr id="33828" name="Rectangle 48"/>
          <p:cNvSpPr>
            <a:spLocks noChangeArrowheads="1"/>
          </p:cNvSpPr>
          <p:nvPr/>
        </p:nvSpPr>
        <p:spPr bwMode="auto">
          <a:xfrm>
            <a:off x="354013" y="4640263"/>
            <a:ext cx="8355012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</a:rPr>
              <a:t>Увеличение  </a:t>
            </a:r>
            <a:r>
              <a:rPr lang="ru-RU" sz="1400" b="0" dirty="0" smtClean="0">
                <a:solidFill>
                  <a:schemeClr val="tx1"/>
                </a:solidFill>
              </a:rPr>
              <a:t>количества обучающихся</a:t>
            </a:r>
            <a:r>
              <a:rPr lang="ru-RU" sz="1400" b="0" dirty="0">
                <a:solidFill>
                  <a:schemeClr val="tx1"/>
                </a:solidFill>
              </a:rPr>
              <a:t>,  приходящихся на одного работника,  произошло за счет оптимизации штатных расписаний (уменьшение численности работников)  и  увеличения  количества  обучающихся. </a:t>
            </a: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D4D831-D363-4F56-8917-C0753E359736}" type="slidenum">
              <a:rPr lang="ru-RU" smtClean="0"/>
              <a:pPr/>
              <a:t>11</a:t>
            </a:fld>
            <a:endParaRPr lang="ru-RU" smtClean="0"/>
          </a:p>
        </p:txBody>
      </p:sp>
      <p:graphicFrame>
        <p:nvGraphicFramePr>
          <p:cNvPr id="445483" name="Group 43"/>
          <p:cNvGraphicFramePr>
            <a:graphicFrameLocks noGrp="1"/>
          </p:cNvGraphicFramePr>
          <p:nvPr>
            <p:ph idx="4294967295"/>
          </p:nvPr>
        </p:nvGraphicFramePr>
        <p:xfrm>
          <a:off x="700088" y="2333625"/>
          <a:ext cx="7787046" cy="180022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50152"/>
                <a:gridCol w="1461564"/>
                <a:gridCol w="1286893"/>
                <a:gridCol w="1488437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классов комплектов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838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наполняемость классов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450850" y="1595438"/>
            <a:ext cx="86931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Средняя наполняемость классов в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МАОУ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СОШ № 12</a:t>
            </a:r>
          </a:p>
        </p:txBody>
      </p:sp>
      <p:sp>
        <p:nvSpPr>
          <p:cNvPr id="445476" name="Rectangle 36"/>
          <p:cNvSpPr>
            <a:spLocks noChangeArrowheads="1"/>
          </p:cNvSpPr>
          <p:nvPr/>
        </p:nvSpPr>
        <p:spPr bwMode="auto">
          <a:xfrm>
            <a:off x="765175" y="4594225"/>
            <a:ext cx="79184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Увеличение средней наполняемости классов произошло за счет планомерной работы по оптимизации штатных расписаний, увеличения контингента обучающихся.</a:t>
            </a:r>
          </a:p>
        </p:txBody>
      </p:sp>
      <p:sp>
        <p:nvSpPr>
          <p:cNvPr id="14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555458" name="Text Box 2"/>
          <p:cNvSpPr txBox="1">
            <a:spLocks noChangeArrowheads="1"/>
          </p:cNvSpPr>
          <p:nvPr/>
        </p:nvSpPr>
        <p:spPr bwMode="auto">
          <a:xfrm>
            <a:off x="441325" y="1863725"/>
            <a:ext cx="8413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Численность выпускников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МАОУ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СОШ № 12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6425" y="5894388"/>
            <a:ext cx="7442200" cy="523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Наблюдается уменьшение численности выпускников 9 классов по сравнению с прошлым годом 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33400" y="2247900"/>
          <a:ext cx="4037773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4948238" y="2189163"/>
          <a:ext cx="3573723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520700" y="1285875"/>
            <a:ext cx="86233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1" dirty="0" smtClean="0">
                <a:solidFill>
                  <a:schemeClr val="accent2">
                    <a:lumMod val="75000"/>
                  </a:schemeClr>
                </a:solidFill>
              </a:rPr>
              <a:t>1.1 </a:t>
            </a: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Организация работы ОУ, ориентированной на выпуск обучающихся из полной средней школы</a:t>
            </a: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95813-E3A4-4153-8D99-1055D1075581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29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0" y="1379538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Успеваемость обучающихся на ступени начального образования,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Диаграмма 13"/>
          <p:cNvGraphicFramePr>
            <a:graphicFrameLocks/>
          </p:cNvGraphicFramePr>
          <p:nvPr/>
        </p:nvGraphicFramePr>
        <p:xfrm>
          <a:off x="257175" y="2168526"/>
          <a:ext cx="40671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1028700" y="1827213"/>
            <a:ext cx="73247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chemeClr val="accent2"/>
                </a:solidFill>
              </a:rPr>
              <a:t>общая                                                    качественная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Диаграмма 13"/>
          <p:cNvGraphicFramePr>
            <a:graphicFrameLocks/>
          </p:cNvGraphicFramePr>
          <p:nvPr/>
        </p:nvGraphicFramePr>
        <p:xfrm>
          <a:off x="4486275" y="2159001"/>
          <a:ext cx="406717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95813-E3A4-4153-8D99-1055D107558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29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0" y="1379538"/>
            <a:ext cx="9144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Успеваемость обучающихся на ступени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основного общего образования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Диаграмма 13"/>
          <p:cNvGraphicFramePr>
            <a:graphicFrameLocks/>
          </p:cNvGraphicFramePr>
          <p:nvPr/>
        </p:nvGraphicFramePr>
        <p:xfrm>
          <a:off x="257175" y="2168526"/>
          <a:ext cx="40671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1028700" y="1827213"/>
            <a:ext cx="73247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chemeClr val="accent2"/>
                </a:solidFill>
              </a:rPr>
              <a:t>общая                                                    качественная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Диаграмма 13"/>
          <p:cNvGraphicFramePr>
            <a:graphicFrameLocks/>
          </p:cNvGraphicFramePr>
          <p:nvPr/>
        </p:nvGraphicFramePr>
        <p:xfrm>
          <a:off x="4486275" y="2159001"/>
          <a:ext cx="406717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95813-E3A4-4153-8D99-1055D1075581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29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0" y="1246188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Успеваемость обучающихся на ступени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среднего (полного) общего образования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%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Диаграмма 13"/>
          <p:cNvGraphicFramePr>
            <a:graphicFrameLocks/>
          </p:cNvGraphicFramePr>
          <p:nvPr/>
        </p:nvGraphicFramePr>
        <p:xfrm>
          <a:off x="257175" y="2168526"/>
          <a:ext cx="40671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1028700" y="1827213"/>
            <a:ext cx="73247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chemeClr val="accent2"/>
                </a:solidFill>
              </a:rPr>
              <a:t>общая                                                    качественная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Диаграмма 13"/>
          <p:cNvGraphicFramePr>
            <a:graphicFrameLocks/>
          </p:cNvGraphicFramePr>
          <p:nvPr/>
        </p:nvGraphicFramePr>
        <p:xfrm>
          <a:off x="4486275" y="2159001"/>
          <a:ext cx="406717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F95813-E3A4-4153-8D99-1055D1075581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29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0" y="1398588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Успеваемость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обучающихся в целом по МАОУ СОШ №12, %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Диаграмма 13"/>
          <p:cNvGraphicFramePr>
            <a:graphicFrameLocks/>
          </p:cNvGraphicFramePr>
          <p:nvPr/>
        </p:nvGraphicFramePr>
        <p:xfrm>
          <a:off x="257175" y="2168526"/>
          <a:ext cx="40671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5" name="Text Box 2"/>
          <p:cNvSpPr txBox="1">
            <a:spLocks noChangeArrowheads="1"/>
          </p:cNvSpPr>
          <p:nvPr/>
        </p:nvSpPr>
        <p:spPr bwMode="auto">
          <a:xfrm>
            <a:off x="1028700" y="1827213"/>
            <a:ext cx="73247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chemeClr val="accent2"/>
                </a:solidFill>
              </a:rPr>
              <a:t>общая                                                    качественная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Диаграмма 13"/>
          <p:cNvGraphicFramePr>
            <a:graphicFrameLocks/>
          </p:cNvGraphicFramePr>
          <p:nvPr/>
        </p:nvGraphicFramePr>
        <p:xfrm>
          <a:off x="4486275" y="2159001"/>
          <a:ext cx="406717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1374D-D560-4C8F-81D4-E9E8B7DC32C4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32302" name="Rectangle 4"/>
          <p:cNvSpPr>
            <a:spLocks noChangeArrowheads="1"/>
          </p:cNvSpPr>
          <p:nvPr/>
        </p:nvSpPr>
        <p:spPr bwMode="auto">
          <a:xfrm>
            <a:off x="501650" y="5495925"/>
            <a:ext cx="839787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Отмечается рост показателя качественных результатов ГИА выпускников 9 классов в новой форме на 28% по русскому языку и на 1% по математике.</a:t>
            </a:r>
          </a:p>
          <a:p>
            <a:pPr>
              <a:spcBef>
                <a:spcPct val="20000"/>
              </a:spcBef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Уровень города не достигнут: по русскому языку показатель ниже на 9%, по математике – на 11%.</a:t>
            </a:r>
          </a:p>
        </p:txBody>
      </p:sp>
      <p:graphicFrame>
        <p:nvGraphicFramePr>
          <p:cNvPr id="11" name="Диаграмма 15"/>
          <p:cNvGraphicFramePr>
            <a:graphicFrameLocks/>
          </p:cNvGraphicFramePr>
          <p:nvPr/>
        </p:nvGraphicFramePr>
        <p:xfrm>
          <a:off x="581025" y="1828800"/>
          <a:ext cx="402907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5" name="Text Box 2"/>
          <p:cNvSpPr txBox="1">
            <a:spLocks noChangeArrowheads="1"/>
          </p:cNvSpPr>
          <p:nvPr/>
        </p:nvSpPr>
        <p:spPr bwMode="auto">
          <a:xfrm>
            <a:off x="981075" y="1512888"/>
            <a:ext cx="73247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400" dirty="0">
                <a:solidFill>
                  <a:schemeClr val="accent2"/>
                </a:solidFill>
              </a:rPr>
              <a:t>% успеваемости            </a:t>
            </a:r>
            <a:r>
              <a:rPr lang="ru-RU" sz="1400" dirty="0" smtClean="0">
                <a:solidFill>
                  <a:schemeClr val="accent2"/>
                </a:solidFill>
              </a:rPr>
              <a:t>                                                   </a:t>
            </a:r>
            <a:r>
              <a:rPr lang="ru-RU" sz="1400" dirty="0">
                <a:solidFill>
                  <a:schemeClr val="accent2"/>
                </a:solidFill>
              </a:rPr>
              <a:t>% качества</a:t>
            </a:r>
          </a:p>
        </p:txBody>
      </p:sp>
      <p:graphicFrame>
        <p:nvGraphicFramePr>
          <p:cNvPr id="13" name="Диаграмма 17"/>
          <p:cNvGraphicFramePr>
            <a:graphicFrameLocks/>
          </p:cNvGraphicFramePr>
          <p:nvPr/>
        </p:nvGraphicFramePr>
        <p:xfrm>
          <a:off x="4648200" y="1819273"/>
          <a:ext cx="4105275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046163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Результаты ГИА выпускников 9 классов в новой форме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81FBC-C7DD-4F03-84A1-10184B78CA6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0" y="1093788"/>
            <a:ext cx="914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</a:rPr>
              <a:t>Результаты </a:t>
            </a:r>
            <a:r>
              <a:rPr lang="ru-RU" sz="1800" dirty="0" smtClean="0">
                <a:solidFill>
                  <a:srgbClr val="C00000"/>
                </a:solidFill>
              </a:rPr>
              <a:t>ГИА выпускников 9 классов в новой форме (средний балл)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14"/>
          <p:cNvGraphicFramePr>
            <a:graphicFrameLocks/>
          </p:cNvGraphicFramePr>
          <p:nvPr/>
        </p:nvGraphicFramePr>
        <p:xfrm>
          <a:off x="323849" y="1638300"/>
          <a:ext cx="8296275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5" y="5585609"/>
            <a:ext cx="8439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уровне ОУ отмечается положительная динамика среднего балла по русскому языку и математике.</a:t>
            </a:r>
          </a:p>
          <a:p>
            <a:pPr>
              <a:spcBef>
                <a:spcPts val="0"/>
              </a:spcBef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русскому языку средний балл выше областного, по математике – ниже.</a:t>
            </a:r>
          </a:p>
          <a:p>
            <a:pPr>
              <a:spcBef>
                <a:spcPts val="0"/>
              </a:spcBef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Необходимо усилить контроль за работой учителей – предметников, активизировать подготовку к экзаменам, проводить тематический контроль  по  предметам,  готовить обучающихся к сдаче экзаменов в новой форме  по тестам, отрабатывать на уроках и во внеурочное время типичные задания из </a:t>
            </a:r>
            <a:r>
              <a:rPr lang="ru-RU" sz="12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КИМов</a:t>
            </a: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ru-RU" sz="12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81FBC-C7DD-4F03-84A1-10184B78CA63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0" y="1274763"/>
            <a:ext cx="9144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</a:rPr>
              <a:t>Результаты ЕГЭ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3249" y="5910263"/>
            <a:ext cx="79406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Отмечается 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повышение показателей </a:t>
            </a: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ЕГЭ как на дневном, так и на вечернем отделении</a:t>
            </a:r>
            <a:endParaRPr lang="ru-RU" sz="12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Средний 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балл на ЕГЭ ниже </a:t>
            </a: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областных показателей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09575" y="1720850"/>
          <a:ext cx="81343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AC3E1F-96DA-4C96-B6B3-8A4ACF3056B2}" type="slidenum">
              <a:rPr lang="ru-RU" smtClean="0"/>
              <a:pPr/>
              <a:t>2</a:t>
            </a:fld>
            <a:endParaRPr lang="ru-RU" smtClean="0"/>
          </a:p>
        </p:txBody>
      </p:sp>
      <p:graphicFrame>
        <p:nvGraphicFramePr>
          <p:cNvPr id="916197" name="Group 741"/>
          <p:cNvGraphicFramePr>
            <a:graphicFrameLocks noGrp="1"/>
          </p:cNvGraphicFramePr>
          <p:nvPr>
            <p:ph sz="quarter" idx="1"/>
          </p:nvPr>
        </p:nvGraphicFramePr>
        <p:xfrm>
          <a:off x="222250" y="566350"/>
          <a:ext cx="8545513" cy="59236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370263"/>
                <a:gridCol w="5175250"/>
              </a:tblGrid>
              <a:tr h="31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Регистрационный номер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659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Полное наименование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Ведомственная целевая программа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«Основные направления развития МАОУ СОШ №12 на 2012-2014 гг.»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21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Условное (краткое) наименование 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Программа развития ОУ или 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6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Основание разработки 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Распоряжение администрации города от 03 марта 2007 г. №31-рк в редакции от 04 октября 2010 № 1491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295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Инициатор постановки проблемы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Департамент по социальным вопросам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98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Основные разработчики 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Департамент по социальным вопросам;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Тюменский областной государственный институт развития регионального образования, администрация МАОУ СОШ №12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92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Муниципальный заказчик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Администрация г. Ишима в лице заместителя Главы города, директора департамента по социальным вопросам администрации г.Ишима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 Ишим, ул.  Гагарина, 67, тел. (34551) 5-15-52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96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Руководитель 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 МАОУ СОШ №12 г. Ишима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Дубская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Галина Михайловна       тел. 8 (34551) 6−22−40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1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Сроки реализации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2012-2014 г.г.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4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Главная цель Программы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Создание системы обеспечения качества и доступности образования, способствующей формированию социально-ответственной личности, 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приоритету общечеловеческих ценностей, жизни и здоровья человека, 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воспитанию гражданственности у подрастающего поколения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000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7E05A3-FAA5-46AD-BEAD-78ED51112F9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76338" y="1408113"/>
            <a:ext cx="6858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>
                <a:solidFill>
                  <a:srgbClr val="C00000"/>
                </a:solidFill>
              </a:rPr>
              <a:t>Результаты ЕГЭ по предметам по выбору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74700" y="5748338"/>
            <a:ext cx="7939088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</a:rPr>
              <a:t>Отмечается </a:t>
            </a:r>
            <a:r>
              <a:rPr lang="ru-RU" sz="1200" b="0" dirty="0">
                <a:solidFill>
                  <a:schemeClr val="tx1"/>
                </a:solidFill>
              </a:rPr>
              <a:t>снижение показателей </a:t>
            </a:r>
            <a:r>
              <a:rPr lang="ru-RU" sz="1200" b="0" dirty="0" smtClean="0">
                <a:solidFill>
                  <a:schemeClr val="tx1"/>
                </a:solidFill>
              </a:rPr>
              <a:t>ЕГЭ по всем предметам.</a:t>
            </a:r>
            <a:endParaRPr lang="ru-RU" sz="12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</a:rPr>
              <a:t>Средние баллы ЕГЭ по всем предметам </a:t>
            </a:r>
            <a:r>
              <a:rPr lang="ru-RU" sz="1200" b="0" dirty="0">
                <a:solidFill>
                  <a:schemeClr val="tx1"/>
                </a:solidFill>
              </a:rPr>
              <a:t>ниже </a:t>
            </a:r>
            <a:r>
              <a:rPr lang="ru-RU" sz="1200" b="0" dirty="0" smtClean="0">
                <a:solidFill>
                  <a:schemeClr val="tx1"/>
                </a:solidFill>
              </a:rPr>
              <a:t>городских и областных </a:t>
            </a:r>
            <a:r>
              <a:rPr lang="ru-RU" sz="1200" b="0" dirty="0">
                <a:solidFill>
                  <a:schemeClr val="tx1"/>
                </a:solidFill>
              </a:rPr>
              <a:t>показателей</a:t>
            </a:r>
            <a:r>
              <a:rPr lang="ru-RU" sz="1200" b="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200" b="0" dirty="0" smtClean="0">
                <a:solidFill>
                  <a:schemeClr val="tx1"/>
                </a:solidFill>
              </a:rPr>
              <a:t>В 2011 г. уменьшилось количество предметов, ГИА по которым выпускники проходили в формате ЕГЭ 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Диаграмма 14"/>
          <p:cNvGraphicFramePr>
            <a:graphicFrameLocks/>
          </p:cNvGraphicFramePr>
          <p:nvPr/>
        </p:nvGraphicFramePr>
        <p:xfrm>
          <a:off x="333374" y="1714500"/>
          <a:ext cx="8296275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36BE67-41A0-47E8-B944-44E79605403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076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1138238" y="1389063"/>
            <a:ext cx="68580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Доля выпускников 11 (12) классов, сдавших ЕГЭ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(сдававших 3 и более предметов в формате ЕГЭ)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509713" y="1976438"/>
          <a:ext cx="5773737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0089" y="5781675"/>
            <a:ext cx="7243762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В 2011 году наблюдается снижение  в </a:t>
            </a:r>
            <a:r>
              <a:rPr lang="ru-RU" sz="1400" b="0" dirty="0" smtClean="0">
                <a:solidFill>
                  <a:schemeClr val="tx1"/>
                </a:solidFill>
              </a:rPr>
              <a:t>3 </a:t>
            </a:r>
            <a:r>
              <a:rPr lang="ru-RU" sz="1400" b="0" dirty="0">
                <a:solidFill>
                  <a:schemeClr val="tx1"/>
                </a:solidFill>
              </a:rPr>
              <a:t>раза доли выпускников, </a:t>
            </a:r>
            <a:r>
              <a:rPr lang="ru-RU" sz="1400" b="0" dirty="0" smtClean="0">
                <a:solidFill>
                  <a:schemeClr val="tx1"/>
                </a:solidFill>
              </a:rPr>
              <a:t>сдавших 3 и более предмета в формате ЕГЭ, </a:t>
            </a:r>
            <a:r>
              <a:rPr lang="ru-RU" sz="1400" b="0" dirty="0">
                <a:solidFill>
                  <a:schemeClr val="tx1"/>
                </a:solidFill>
              </a:rPr>
              <a:t>в общей численности </a:t>
            </a:r>
            <a:r>
              <a:rPr lang="ru-RU" sz="1400" b="0" dirty="0" smtClean="0">
                <a:solidFill>
                  <a:schemeClr val="tx1"/>
                </a:solidFill>
              </a:rPr>
              <a:t>выпускников МАОУ СОШ № 12.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Text Box 2"/>
          <p:cNvSpPr txBox="1">
            <a:spLocks noChangeArrowheads="1"/>
          </p:cNvSpPr>
          <p:nvPr/>
        </p:nvSpPr>
        <p:spPr bwMode="auto">
          <a:xfrm>
            <a:off x="0" y="1114427"/>
            <a:ext cx="9143999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ru-RU" sz="1700" dirty="0">
                <a:solidFill>
                  <a:srgbClr val="C00000"/>
                </a:solidFill>
              </a:rPr>
              <a:t>Доля лиц, сдавших ЕГЭ по русскому языку и математике</a:t>
            </a:r>
            <a:r>
              <a:rPr lang="ru-RU" sz="1700" dirty="0" smtClean="0">
                <a:solidFill>
                  <a:srgbClr val="C00000"/>
                </a:solidFill>
              </a:rPr>
              <a:t>, </a:t>
            </a:r>
          </a:p>
          <a:p>
            <a:pPr algn="ctr">
              <a:spcBef>
                <a:spcPct val="10000"/>
              </a:spcBef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в </a:t>
            </a:r>
            <a:r>
              <a:rPr lang="ru-RU" sz="1700" dirty="0">
                <a:solidFill>
                  <a:srgbClr val="C00000"/>
                </a:solidFill>
              </a:rPr>
              <a:t>общей численности выпускников </a:t>
            </a:r>
            <a:r>
              <a:rPr lang="ru-RU" sz="1700" dirty="0" smtClean="0">
                <a:solidFill>
                  <a:srgbClr val="C00000"/>
                </a:solidFill>
              </a:rPr>
              <a:t>МАОУ </a:t>
            </a:r>
            <a:r>
              <a:rPr lang="ru-RU" sz="1700" dirty="0">
                <a:solidFill>
                  <a:srgbClr val="C00000"/>
                </a:solidFill>
              </a:rPr>
              <a:t>СОШ № 12, </a:t>
            </a:r>
            <a:endParaRPr lang="ru-RU" sz="1700" dirty="0" smtClean="0">
              <a:solidFill>
                <a:srgbClr val="C00000"/>
              </a:solidFill>
            </a:endParaRPr>
          </a:p>
          <a:p>
            <a:pPr algn="ctr">
              <a:spcBef>
                <a:spcPct val="10000"/>
              </a:spcBef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участвовавших </a:t>
            </a:r>
            <a:r>
              <a:rPr lang="ru-RU" sz="1700" dirty="0">
                <a:solidFill>
                  <a:srgbClr val="C00000"/>
                </a:solidFill>
              </a:rPr>
              <a:t>в ЕГЭ по данным предметам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22275" y="6040438"/>
            <a:ext cx="80740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Наблюдается  увеличение доли лиц, сдавших </a:t>
            </a:r>
            <a:r>
              <a:rPr lang="ru-RU" sz="1400" b="0" dirty="0" smtClean="0">
                <a:solidFill>
                  <a:schemeClr val="tx1"/>
                </a:solidFill>
              </a:rPr>
              <a:t>ЕГЭ по </a:t>
            </a:r>
            <a:r>
              <a:rPr lang="ru-RU" sz="1400" b="0" dirty="0">
                <a:solidFill>
                  <a:schemeClr val="tx1"/>
                </a:solidFill>
              </a:rPr>
              <a:t>русскому языку и математике,  в общей численности выпускников </a:t>
            </a:r>
            <a:r>
              <a:rPr lang="ru-RU" sz="1400" b="0" dirty="0" smtClean="0">
                <a:solidFill>
                  <a:schemeClr val="tx1"/>
                </a:solidFill>
              </a:rPr>
              <a:t>МАОУ СОШ №12, </a:t>
            </a:r>
            <a:r>
              <a:rPr lang="ru-RU" sz="1400" b="0" dirty="0">
                <a:solidFill>
                  <a:schemeClr val="tx1"/>
                </a:solidFill>
              </a:rPr>
              <a:t>участвовавших в ЕГЭ по данным предметам.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65350" y="2200276"/>
          <a:ext cx="3789164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>
            <a:off x="0" y="4524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403925" y="2200276"/>
          <a:ext cx="3789164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EC732C-6D48-4F65-946C-ABDB299C683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0" y="1490663"/>
            <a:ext cx="9144000" cy="641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700" dirty="0">
                <a:solidFill>
                  <a:srgbClr val="C00000"/>
                </a:solidFill>
              </a:rPr>
              <a:t>Доля </a:t>
            </a:r>
            <a:r>
              <a:rPr lang="ru-RU" sz="1700" dirty="0" smtClean="0">
                <a:solidFill>
                  <a:srgbClr val="C00000"/>
                </a:solidFill>
              </a:rPr>
              <a:t>выпускников МАОУ СОШ № 12, </a:t>
            </a:r>
            <a:r>
              <a:rPr lang="ru-RU" sz="1700" dirty="0">
                <a:solidFill>
                  <a:srgbClr val="C00000"/>
                </a:solidFill>
              </a:rPr>
              <a:t>не получивших аттестат </a:t>
            </a:r>
            <a:endParaRPr lang="ru-RU" sz="1700" dirty="0" smtClean="0">
              <a:solidFill>
                <a:srgbClr val="C00000"/>
              </a:solidFill>
            </a:endParaRPr>
          </a:p>
          <a:p>
            <a:pPr algn="ctr">
              <a:spcBef>
                <a:spcPct val="10000"/>
              </a:spcBef>
            </a:pPr>
            <a:r>
              <a:rPr lang="ru-RU" sz="1700" dirty="0" smtClean="0">
                <a:solidFill>
                  <a:srgbClr val="C00000"/>
                </a:solidFill>
              </a:rPr>
              <a:t>о </a:t>
            </a:r>
            <a:r>
              <a:rPr lang="ru-RU" sz="1700" dirty="0">
                <a:solidFill>
                  <a:srgbClr val="C00000"/>
                </a:solidFill>
              </a:rPr>
              <a:t>среднем (полном) общем образовании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4364" y="5867400"/>
            <a:ext cx="7243762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В 2011 году наблюдается снижение  в 4 раза доли выпускников, не получивших аттестат о среднем (полном) общем образовании, в общей численности </a:t>
            </a:r>
            <a:r>
              <a:rPr lang="ru-RU" sz="1400" b="0" dirty="0" smtClean="0">
                <a:solidFill>
                  <a:schemeClr val="tx1"/>
                </a:solidFill>
              </a:rPr>
              <a:t>выпускников МАОУ СОШ № 12.</a:t>
            </a:r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966772" y="2085975"/>
          <a:ext cx="5080141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01EE4E-6200-451C-BE30-579B90C1D38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28738"/>
            <a:ext cx="9144000" cy="587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Доля выпускников 9 классов МАОУ СОШ № 12,</a:t>
            </a:r>
            <a:b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продолживших обучение в 10 классе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38200" y="2466975"/>
            <a:ext cx="772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506413" y="5681663"/>
            <a:ext cx="82502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Наблюдается </a:t>
            </a:r>
            <a:r>
              <a:rPr lang="ru-RU" sz="1400" b="0" dirty="0" smtClean="0">
                <a:solidFill>
                  <a:schemeClr val="tx1"/>
                </a:solidFill>
              </a:rPr>
              <a:t>уменьшение доли выпускников </a:t>
            </a:r>
            <a:r>
              <a:rPr lang="ru-RU" sz="1400" b="0" dirty="0">
                <a:solidFill>
                  <a:schemeClr val="tx1"/>
                </a:solidFill>
              </a:rPr>
              <a:t>9 классов </a:t>
            </a:r>
            <a:r>
              <a:rPr lang="ru-RU" sz="1400" b="0" dirty="0" smtClean="0">
                <a:solidFill>
                  <a:schemeClr val="tx1"/>
                </a:solidFill>
              </a:rPr>
              <a:t>МАОУ </a:t>
            </a:r>
            <a:r>
              <a:rPr lang="ru-RU" sz="1400" b="0" dirty="0">
                <a:solidFill>
                  <a:schemeClr val="tx1"/>
                </a:solidFill>
              </a:rPr>
              <a:t>СОШ № 12, продолживших обучение в 10 классе. 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Выпускники, имеющие низкие учебные возможности, для продолжения обучения выбывают в учреждения системы НПО и СПО.</a:t>
            </a:r>
          </a:p>
        </p:txBody>
      </p:sp>
      <p:graphicFrame>
        <p:nvGraphicFramePr>
          <p:cNvPr id="15" name="Диаграмма 13"/>
          <p:cNvGraphicFramePr>
            <a:graphicFrameLocks/>
          </p:cNvGraphicFramePr>
          <p:nvPr/>
        </p:nvGraphicFramePr>
        <p:xfrm>
          <a:off x="1244600" y="2338388"/>
          <a:ext cx="6303963" cy="293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52FD9-9BBD-4289-9CBB-3B9B27BA6944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7891" name="Номер слайда 4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431554" name="Text Box 2"/>
          <p:cNvSpPr txBox="1">
            <a:spLocks noChangeArrowheads="1"/>
          </p:cNvSpPr>
          <p:nvPr/>
        </p:nvSpPr>
        <p:spPr bwMode="auto">
          <a:xfrm>
            <a:off x="0" y="1606550"/>
            <a:ext cx="9144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700" dirty="0">
                <a:solidFill>
                  <a:srgbClr val="C00000"/>
                </a:solidFill>
              </a:rPr>
              <a:t>Информация о </a:t>
            </a:r>
            <a:r>
              <a:rPr lang="ru-RU" sz="1700" dirty="0" err="1">
                <a:solidFill>
                  <a:srgbClr val="C00000"/>
                </a:solidFill>
              </a:rPr>
              <a:t>несохранении</a:t>
            </a:r>
            <a:r>
              <a:rPr lang="ru-RU" sz="1700" dirty="0">
                <a:solidFill>
                  <a:srgbClr val="C00000"/>
                </a:solidFill>
              </a:rPr>
              <a:t> (отсеве) </a:t>
            </a:r>
            <a:r>
              <a:rPr lang="ru-RU" sz="1700" dirty="0" smtClean="0">
                <a:solidFill>
                  <a:srgbClr val="C00000"/>
                </a:solidFill>
              </a:rPr>
              <a:t>контингента </a:t>
            </a:r>
            <a:r>
              <a:rPr lang="ru-RU" sz="1700" dirty="0">
                <a:solidFill>
                  <a:srgbClr val="C00000"/>
                </a:solidFill>
              </a:rPr>
              <a:t>обучающихся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68338" y="2681288"/>
            <a:ext cx="7891462" cy="708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solidFill>
                  <a:schemeClr val="tx1"/>
                </a:solidFill>
              </a:rPr>
              <a:t>На протяжении 3 лет случаев исключения, а также </a:t>
            </a:r>
            <a:r>
              <a:rPr lang="ru-RU" b="0" dirty="0" err="1">
                <a:solidFill>
                  <a:schemeClr val="tx1"/>
                </a:solidFill>
              </a:rPr>
              <a:t>несохранения</a:t>
            </a:r>
            <a:r>
              <a:rPr lang="ru-RU" b="0" dirty="0">
                <a:solidFill>
                  <a:schemeClr val="tx1"/>
                </a:solidFill>
              </a:rPr>
              <a:t> контингента обучающихся в </a:t>
            </a:r>
            <a:r>
              <a:rPr lang="ru-RU" b="0" dirty="0" smtClean="0">
                <a:solidFill>
                  <a:schemeClr val="tx1"/>
                </a:solidFill>
              </a:rPr>
              <a:t>МАОУ </a:t>
            </a:r>
            <a:r>
              <a:rPr lang="ru-RU" b="0" dirty="0">
                <a:solidFill>
                  <a:schemeClr val="tx1"/>
                </a:solidFill>
              </a:rPr>
              <a:t>СОШ № 12 нет.</a:t>
            </a:r>
          </a:p>
        </p:txBody>
      </p:sp>
      <p:sp>
        <p:nvSpPr>
          <p:cNvPr id="14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64789E-CE0E-48E7-928A-4A7F99C39268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722313" y="2393950"/>
            <a:ext cx="7850187" cy="147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solidFill>
                  <a:schemeClr val="tx1"/>
                </a:solidFill>
              </a:rPr>
              <a:t>В начальной школе </a:t>
            </a:r>
            <a:r>
              <a:rPr lang="ru-RU" b="0" dirty="0" smtClean="0">
                <a:solidFill>
                  <a:schemeClr val="tx1"/>
                </a:solidFill>
              </a:rPr>
              <a:t>МАОУ </a:t>
            </a:r>
            <a:r>
              <a:rPr lang="ru-RU" b="0" dirty="0">
                <a:solidFill>
                  <a:schemeClr val="tx1"/>
                </a:solidFill>
              </a:rPr>
              <a:t>СОШ № 12 в 2011 году реализуется УМК «Начальная школа </a:t>
            </a:r>
            <a:r>
              <a:rPr lang="ru-RU" b="0" dirty="0" smtClean="0">
                <a:solidFill>
                  <a:schemeClr val="tx1"/>
                </a:solidFill>
              </a:rPr>
              <a:t>21 века</a:t>
            </a:r>
            <a:r>
              <a:rPr lang="ru-RU" b="0" dirty="0">
                <a:solidFill>
                  <a:schemeClr val="tx1"/>
                </a:solidFill>
              </a:rPr>
              <a:t>».</a:t>
            </a:r>
          </a:p>
          <a:p>
            <a:pPr>
              <a:spcBef>
                <a:spcPct val="50000"/>
              </a:spcBef>
            </a:pPr>
            <a:r>
              <a:rPr lang="ru-RU" b="0" dirty="0">
                <a:solidFill>
                  <a:schemeClr val="tx1"/>
                </a:solidFill>
              </a:rPr>
              <a:t>Работа по обновленным УМК позволила успешно осуществить переход на стандарты второго поколения.</a:t>
            </a:r>
          </a:p>
        </p:txBody>
      </p:sp>
      <p:sp>
        <p:nvSpPr>
          <p:cNvPr id="470033" name="Text Box 17"/>
          <p:cNvSpPr txBox="1">
            <a:spLocks noChangeArrowheads="1"/>
          </p:cNvSpPr>
          <p:nvPr/>
        </p:nvSpPr>
        <p:spPr bwMode="auto">
          <a:xfrm>
            <a:off x="0" y="1422400"/>
            <a:ext cx="91440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>
              <a:defRPr/>
            </a:pP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1.2 Создание условий в ОУ для перехода на стандарты второго поколения на первой ступени</a:t>
            </a:r>
          </a:p>
        </p:txBody>
      </p:sp>
      <p:sp>
        <p:nvSpPr>
          <p:cNvPr id="12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70901-CC16-480F-93C4-77DE606BC75E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0" y="1036638"/>
            <a:ext cx="9144000" cy="510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700" dirty="0" smtClean="0">
                <a:solidFill>
                  <a:srgbClr val="C00000"/>
                </a:solidFill>
              </a:rPr>
              <a:t>Улучшение состояния материально-технической базы кабинетов начальных классов (% обеспеченности)</a:t>
            </a:r>
          </a:p>
        </p:txBody>
      </p:sp>
      <p:graphicFrame>
        <p:nvGraphicFramePr>
          <p:cNvPr id="9" name="Диаграмма 13"/>
          <p:cNvGraphicFramePr>
            <a:graphicFrameLocks/>
          </p:cNvGraphicFramePr>
          <p:nvPr/>
        </p:nvGraphicFramePr>
        <p:xfrm>
          <a:off x="323850" y="1762125"/>
          <a:ext cx="83629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434975" y="5684838"/>
            <a:ext cx="7604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Обеспеченность книгопечатной продукцией и печатными пособиями – наивысшая. Значительно </a:t>
            </a:r>
            <a:r>
              <a:rPr lang="ru-RU" sz="1400" b="0" dirty="0" smtClean="0">
                <a:solidFill>
                  <a:schemeClr val="tx1"/>
                </a:solidFill>
              </a:rPr>
              <a:t>возросла обеспеченность </a:t>
            </a:r>
            <a:r>
              <a:rPr lang="ru-RU" sz="1400" b="0" dirty="0">
                <a:solidFill>
                  <a:schemeClr val="tx1"/>
                </a:solidFill>
              </a:rPr>
              <a:t>ТСО и цифровыми образовательными ресурсами.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0" y="328613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519113" y="5903893"/>
            <a:ext cx="7224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0" dirty="0">
                <a:solidFill>
                  <a:schemeClr val="tx1"/>
                </a:solidFill>
              </a:rPr>
              <a:t>Общий процент обеспеченности материально-технической базы кабинетов начальной школы </a:t>
            </a:r>
            <a:r>
              <a:rPr lang="ru-RU" sz="1200" b="0" dirty="0" smtClean="0">
                <a:solidFill>
                  <a:schemeClr val="tx1"/>
                </a:solidFill>
              </a:rPr>
              <a:t>МАОУ </a:t>
            </a:r>
            <a:r>
              <a:rPr lang="ru-RU" sz="1200" b="0" dirty="0">
                <a:solidFill>
                  <a:schemeClr val="tx1"/>
                </a:solidFill>
              </a:rPr>
              <a:t>СОШ № 12 для перехода на ФГОС НОО – 62</a:t>
            </a:r>
            <a:r>
              <a:rPr lang="ru-RU" sz="1200" b="0" dirty="0" smtClean="0">
                <a:solidFill>
                  <a:schemeClr val="tx1"/>
                </a:solidFill>
              </a:rPr>
              <a:t>%.</a:t>
            </a:r>
          </a:p>
          <a:p>
            <a:pPr>
              <a:spcBef>
                <a:spcPct val="50000"/>
              </a:spcBef>
            </a:pPr>
            <a:r>
              <a:rPr lang="ru-RU" sz="1200" b="0" dirty="0" smtClean="0">
                <a:solidFill>
                  <a:schemeClr val="tx1"/>
                </a:solidFill>
              </a:rPr>
              <a:t>Первый </a:t>
            </a:r>
            <a:r>
              <a:rPr lang="ru-RU" sz="1200" b="0" dirty="0">
                <a:solidFill>
                  <a:schemeClr val="tx1"/>
                </a:solidFill>
              </a:rPr>
              <a:t>класс 2011-2012 учебного года обеспечен на 100%.</a:t>
            </a:r>
          </a:p>
        </p:txBody>
      </p:sp>
      <p:sp>
        <p:nvSpPr>
          <p:cNvPr id="102409" name="Rectangle 21"/>
          <p:cNvSpPr>
            <a:spLocks noChangeArrowheads="1"/>
          </p:cNvSpPr>
          <p:nvPr/>
        </p:nvSpPr>
        <p:spPr bwMode="auto">
          <a:xfrm>
            <a:off x="0" y="1419225"/>
            <a:ext cx="914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Уровень </a:t>
            </a:r>
            <a:r>
              <a:rPr lang="ru-RU" sz="1700" dirty="0">
                <a:solidFill>
                  <a:srgbClr val="C00000"/>
                </a:solidFill>
              </a:rPr>
              <a:t>информатизации кабинетов начальных классов</a:t>
            </a:r>
          </a:p>
        </p:txBody>
      </p:sp>
      <p:graphicFrame>
        <p:nvGraphicFramePr>
          <p:cNvPr id="296333" name="Group 397"/>
          <p:cNvGraphicFramePr>
            <a:graphicFrameLocks noGrp="1"/>
          </p:cNvGraphicFramePr>
          <p:nvPr/>
        </p:nvGraphicFramePr>
        <p:xfrm>
          <a:off x="188913" y="1876425"/>
          <a:ext cx="8451296" cy="160464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40133"/>
                <a:gridCol w="1375858"/>
                <a:gridCol w="1461168"/>
                <a:gridCol w="4074137"/>
              </a:tblGrid>
              <a:tr h="10102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кабинетов начальной школы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компьютеров в кабинетах начальных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Другое мультимедийное оборудование, имеющиеся в наличии в кабинетах начальных классов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МАОУ СОШ № 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Интерактивная доска-1,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мультимедийная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приставка к доске «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Мимио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»-1, принтер-2,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мультимедийная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установка-2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0987" name="Номер слайда 7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759742-D313-45B6-8493-B78ACA7BD5D1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10" name="Диаграмма 12"/>
          <p:cNvGraphicFramePr>
            <a:graphicFrameLocks/>
          </p:cNvGraphicFramePr>
          <p:nvPr/>
        </p:nvGraphicFramePr>
        <p:xfrm>
          <a:off x="398771" y="3591493"/>
          <a:ext cx="81534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484313"/>
            <a:ext cx="3371850" cy="825500"/>
          </a:xfrm>
          <a:effectLst>
            <a:outerShdw dist="35921" dir="2700000" algn="ctr" rotWithShape="0">
              <a:srgbClr val="B2B2B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оценки: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4CE9F3-ACF0-45AB-8A3F-AD0001C7A72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590550" y="6056313"/>
            <a:ext cx="798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dirty="0">
                <a:solidFill>
                  <a:schemeClr val="tx1"/>
                </a:solidFill>
              </a:rPr>
              <a:t>Создан банк тематических контрольно-измерительных материалов (КИМ) в </a:t>
            </a:r>
            <a:r>
              <a:rPr lang="ru-RU" sz="1400" b="0" dirty="0" smtClean="0">
                <a:solidFill>
                  <a:schemeClr val="tx1"/>
                </a:solidFill>
              </a:rPr>
              <a:t>МАОУ </a:t>
            </a:r>
            <a:r>
              <a:rPr lang="ru-RU" sz="1400" b="0" dirty="0">
                <a:solidFill>
                  <a:schemeClr val="tx1"/>
                </a:solidFill>
              </a:rPr>
              <a:t>СОШ № 12 для организации </a:t>
            </a:r>
            <a:r>
              <a:rPr lang="ru-RU" sz="1400" b="0" dirty="0" err="1">
                <a:solidFill>
                  <a:schemeClr val="tx1"/>
                </a:solidFill>
              </a:rPr>
              <a:t>внутришкольного</a:t>
            </a:r>
            <a:r>
              <a:rPr lang="ru-RU" sz="1400" b="0" dirty="0">
                <a:solidFill>
                  <a:schemeClr val="tx1"/>
                </a:solidFill>
              </a:rPr>
              <a:t> контроля.</a:t>
            </a: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696913" y="2547938"/>
            <a:ext cx="27289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2667000" algn="l"/>
              </a:tabLst>
            </a:pPr>
            <a:r>
              <a:rPr lang="ru-RU">
                <a:solidFill>
                  <a:schemeClr val="tx1"/>
                </a:solidFill>
              </a:rPr>
              <a:t>Внешняя оценка</a:t>
            </a:r>
            <a:r>
              <a:rPr lang="ru-RU" b="0">
                <a:solidFill>
                  <a:schemeClr val="tx1"/>
                </a:solidFill>
              </a:rPr>
              <a:t>:</a:t>
            </a:r>
          </a:p>
          <a:p>
            <a:pPr algn="r">
              <a:tabLst>
                <a:tab pos="2667000" algn="l"/>
              </a:tabLst>
            </a:pPr>
            <a:r>
              <a:rPr lang="ru-RU" b="0">
                <a:solidFill>
                  <a:schemeClr val="tx1"/>
                </a:solidFill>
              </a:rPr>
              <a:t>государственные службы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61925" y="4559300"/>
            <a:ext cx="31130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tabLst>
                <a:tab pos="2667000" algn="l"/>
              </a:tabLst>
            </a:pPr>
            <a:r>
              <a:rPr lang="ru-RU" dirty="0">
                <a:solidFill>
                  <a:schemeClr val="tx1"/>
                </a:solidFill>
              </a:rPr>
              <a:t>Внутренняя оценка</a:t>
            </a:r>
            <a:r>
              <a:rPr lang="ru-RU" b="0" dirty="0">
                <a:solidFill>
                  <a:schemeClr val="tx1"/>
                </a:solidFill>
              </a:rPr>
              <a:t>:</a:t>
            </a:r>
          </a:p>
          <a:p>
            <a:pPr algn="r">
              <a:tabLst>
                <a:tab pos="2667000" algn="l"/>
              </a:tabLst>
            </a:pPr>
            <a:r>
              <a:rPr lang="ru-RU" dirty="0">
                <a:solidFill>
                  <a:schemeClr val="tx1"/>
                </a:solidFill>
              </a:rPr>
              <a:t>учитель</a:t>
            </a:r>
            <a:r>
              <a:rPr lang="ru-RU" b="0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ученик</a:t>
            </a:r>
            <a:r>
              <a:rPr lang="ru-RU" b="0" dirty="0">
                <a:solidFill>
                  <a:schemeClr val="tx1"/>
                </a:solidFill>
              </a:rPr>
              <a:t>,</a:t>
            </a:r>
          </a:p>
          <a:p>
            <a:pPr algn="r">
              <a:tabLst>
                <a:tab pos="2667000" algn="l"/>
              </a:tabLst>
            </a:pPr>
            <a:r>
              <a:rPr lang="ru-RU" b="0" dirty="0">
                <a:solidFill>
                  <a:schemeClr val="tx1"/>
                </a:solidFill>
              </a:rPr>
              <a:t>ОУ и родители</a:t>
            </a:r>
          </a:p>
        </p:txBody>
      </p:sp>
      <p:sp>
        <p:nvSpPr>
          <p:cNvPr id="472076" name="AutoShape 12"/>
          <p:cNvSpPr>
            <a:spLocks noChangeArrowheads="1"/>
          </p:cNvSpPr>
          <p:nvPr/>
        </p:nvSpPr>
        <p:spPr bwMode="auto">
          <a:xfrm>
            <a:off x="3595688" y="1928813"/>
            <a:ext cx="1346200" cy="794802"/>
          </a:xfrm>
          <a:prstGeom prst="rightArrow">
            <a:avLst>
              <a:gd name="adj1" fmla="val 50000"/>
              <a:gd name="adj2" fmla="val 3527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2077" name="AutoShape 13"/>
          <p:cNvSpPr>
            <a:spLocks noChangeArrowheads="1"/>
          </p:cNvSpPr>
          <p:nvPr/>
        </p:nvSpPr>
        <p:spPr bwMode="auto">
          <a:xfrm>
            <a:off x="3576638" y="4662488"/>
            <a:ext cx="1358900" cy="794802"/>
          </a:xfrm>
          <a:prstGeom prst="rightArrow">
            <a:avLst>
              <a:gd name="adj1" fmla="val 50000"/>
              <a:gd name="adj2" fmla="val 3343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72078" name="Rectangle 14"/>
          <p:cNvSpPr>
            <a:spLocks noChangeArrowheads="1"/>
          </p:cNvSpPr>
          <p:nvPr/>
        </p:nvSpPr>
        <p:spPr bwMode="auto">
          <a:xfrm>
            <a:off x="5018088" y="1481138"/>
            <a:ext cx="3640137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sz="1400" b="0" dirty="0">
                <a:solidFill>
                  <a:schemeClr val="tx1"/>
                </a:solidFill>
              </a:rPr>
              <a:t>Федеральный уровень:</a:t>
            </a:r>
          </a:p>
          <a:p>
            <a:pPr algn="ctr">
              <a:tabLst>
                <a:tab pos="2667000" algn="l"/>
              </a:tabLst>
              <a:defRPr/>
            </a:pPr>
            <a:r>
              <a:rPr lang="ru-RU" sz="1400" b="0" dirty="0">
                <a:solidFill>
                  <a:schemeClr val="tx1"/>
                </a:solidFill>
              </a:rPr>
              <a:t>Интегрированные проверочные работы для 1 и 4 классов (конец года),  тестовые задания на основе единого текста по литературному </a:t>
            </a:r>
            <a:r>
              <a:rPr lang="ru-RU" sz="1400" b="0" dirty="0" smtClean="0">
                <a:solidFill>
                  <a:schemeClr val="tx1"/>
                </a:solidFill>
              </a:rPr>
              <a:t>чтению</a:t>
            </a:r>
            <a:r>
              <a:rPr lang="ru-RU" sz="1400" b="0" dirty="0">
                <a:solidFill>
                  <a:schemeClr val="tx1"/>
                </a:solidFill>
              </a:rPr>
              <a:t>, </a:t>
            </a:r>
            <a:r>
              <a:rPr lang="ru-RU" sz="1400" b="0" dirty="0" smtClean="0">
                <a:solidFill>
                  <a:schemeClr val="tx1"/>
                </a:solidFill>
              </a:rPr>
              <a:t>математике</a:t>
            </a:r>
            <a:r>
              <a:rPr lang="ru-RU" sz="1400" b="0" dirty="0">
                <a:solidFill>
                  <a:schemeClr val="tx1"/>
                </a:solidFill>
              </a:rPr>
              <a:t>, окружающему миру и развитию речи</a:t>
            </a:r>
          </a:p>
        </p:txBody>
      </p:sp>
      <p:sp>
        <p:nvSpPr>
          <p:cNvPr id="472079" name="AutoShape 15"/>
          <p:cNvSpPr>
            <a:spLocks noChangeArrowheads="1"/>
          </p:cNvSpPr>
          <p:nvPr/>
        </p:nvSpPr>
        <p:spPr bwMode="auto">
          <a:xfrm>
            <a:off x="3568700" y="3355975"/>
            <a:ext cx="1373188" cy="794802"/>
          </a:xfrm>
          <a:prstGeom prst="rightArrow">
            <a:avLst>
              <a:gd name="adj1" fmla="val 50000"/>
              <a:gd name="adj2" fmla="val 3438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472080" name="Rectangle 16"/>
          <p:cNvSpPr>
            <a:spLocks noChangeArrowheads="1"/>
          </p:cNvSpPr>
          <p:nvPr/>
        </p:nvSpPr>
        <p:spPr bwMode="auto">
          <a:xfrm>
            <a:off x="5016500" y="3254375"/>
            <a:ext cx="3646488" cy="984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Региональный уровень:</a:t>
            </a:r>
          </a:p>
          <a:p>
            <a:pPr algn="ctr">
              <a:tabLst>
                <a:tab pos="2667000" algn="l"/>
              </a:tabLst>
              <a:defRPr/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«Сборник проверочных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компетентностных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работ для начальной школы» Л.Ф.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Квитова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2081" name="Rectangle 17"/>
          <p:cNvSpPr>
            <a:spLocks noChangeArrowheads="1"/>
          </p:cNvSpPr>
          <p:nvPr/>
        </p:nvSpPr>
        <p:spPr bwMode="auto">
          <a:xfrm>
            <a:off x="5032375" y="4356100"/>
            <a:ext cx="364490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УЧИТЕЛЬ: </a:t>
            </a:r>
            <a:endParaRPr lang="ru-RU" sz="1400" b="0" dirty="0" smtClean="0">
              <a:solidFill>
                <a:schemeClr val="tx1"/>
              </a:solidFill>
              <a:latin typeface="+mn-lt"/>
            </a:endParaRPr>
          </a:p>
          <a:p>
            <a:pPr algn="ctr">
              <a:tabLst>
                <a:tab pos="2667000" algn="l"/>
              </a:tabLst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составление 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стартовой контрольной работы,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срезовых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работ по четвертям,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портфолио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>
              <a:tabLst>
                <a:tab pos="2667000" algn="l"/>
              </a:tabLst>
              <a:defRPr/>
            </a:pPr>
            <a:endParaRPr lang="ru-RU" sz="1400" b="0" dirty="0" smtClean="0">
              <a:solidFill>
                <a:schemeClr val="tx1"/>
              </a:solidFill>
              <a:latin typeface="+mn-lt"/>
            </a:endParaRPr>
          </a:p>
          <a:p>
            <a:pPr algn="ctr">
              <a:tabLst>
                <a:tab pos="2667000" algn="l"/>
              </a:tabLst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УЧЕНИК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: самооценка, самоанализ,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взаимооценка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722342-D249-49CC-A122-F89E295C2DCF}" type="slidenum">
              <a:rPr lang="ru-RU" smtClean="0"/>
              <a:pPr/>
              <a:t>3</a:t>
            </a:fld>
            <a:endParaRPr lang="ru-RU" smtClean="0"/>
          </a:p>
        </p:txBody>
      </p:sp>
      <p:graphicFrame>
        <p:nvGraphicFramePr>
          <p:cNvPr id="1544223" name="Group 31"/>
          <p:cNvGraphicFramePr>
            <a:graphicFrameLocks noGrp="1"/>
          </p:cNvGraphicFramePr>
          <p:nvPr>
            <p:ph sz="quarter" idx="1"/>
          </p:nvPr>
        </p:nvGraphicFramePr>
        <p:xfrm>
          <a:off x="219075" y="180974"/>
          <a:ext cx="8410575" cy="660209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49014"/>
                <a:gridCol w="6561561"/>
              </a:tblGrid>
              <a:tr h="174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Основные мероприятия (задания) Программы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обеспечение условий для реализации равных прав граждан на получение образования всех уровней и ступеней;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совершенствование нормативно-правовой базы в области образования, обеспечивающей функционирование и развитие системы образования в интересах личности, общества, государства;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внедрение информационных технологий и методов обучения  в учебный процесс;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реализация инновационных проектов и программ;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повышение качества образования, переход на стандарты второго поколения;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сохранение и укрепление здоровья участников образовательного процесса; создание условий для организации полноценного горячего питания;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приведение материальной базы ОУ в нормативное состояние, обновление материально-технической базы ОУ</a:t>
                      </a:r>
                      <a:endParaRPr kumimoji="0" lang="ru-RU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429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Ожидаемые результаты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Изложены в соответствующем разделе Программы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1082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Механизм реализации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Ежегодное формирование рабочих документов: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перечня первоочередных работ, вытекающих из системы мероприятий Программы, с определением разграничения полномочий деятельности исполнителей, источников и объемов финансирования;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координационного плана совместных действий ОУ с другими муниципальными органами исполнительной и законодательной власти.</a:t>
                      </a:r>
                      <a:endParaRPr kumimoji="0" lang="ru-RU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944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финансирования, необходимый для реализации целей  и задач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2012-2014 г. – 618 тыс.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2012 г. – 206 тыс.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2013 г. – 206  тыс. рублей.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2014 г. – 206  тыс. рублей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84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средств, выделенных из федерального бюджета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2012-2014 г. – 570 тыс.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2012 г. – 190 тыс.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2013 г. – 190 тыс. рублей </a:t>
                      </a:r>
                      <a:b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2014 г. – 190 тыс. рублей 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84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дополнительных средств, выделенных из местного бюджета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2012-2014 г. – 48 тыс.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2012 г. – 16 тыс.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2013 г. – 16 тыс. рублей </a:t>
                      </a:r>
                      <a:b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2014 г. – 16 тыс. рублей 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600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Контроль за реализацией Программы</a:t>
                      </a: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Осуществляется департаментом по социальным вопросам администрации г. Ишима в соответствии с законодательством об образовании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86AE40-1393-408D-B5DB-B371D87A90AA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797128" name="Text Box 8"/>
          <p:cNvSpPr txBox="1">
            <a:spLocks noChangeArrowheads="1"/>
          </p:cNvSpPr>
          <p:nvPr/>
        </p:nvSpPr>
        <p:spPr bwMode="auto">
          <a:xfrm>
            <a:off x="0" y="5889625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algn="ctr">
              <a:defRPr/>
            </a:pPr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Увеличилось число </a:t>
            </a: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обучающихся, занятых в </a:t>
            </a:r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НОУ.</a:t>
            </a:r>
            <a:endParaRPr lang="ru-RU" sz="16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/>
        </p:nvGraphicFramePr>
        <p:xfrm>
          <a:off x="1092200" y="18446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0" y="1439863"/>
            <a:ext cx="914400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sz="1700" dirty="0">
                <a:solidFill>
                  <a:srgbClr val="C00000"/>
                </a:solidFill>
              </a:rPr>
              <a:t>Организация научно-исследовательской  работы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0" y="1089025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2925">
              <a:defRPr/>
            </a:pP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1.3. Одаренные дети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48"/>
          <p:cNvSpPr txBox="1">
            <a:spLocks noChangeArrowheads="1"/>
          </p:cNvSpPr>
          <p:nvPr/>
        </p:nvSpPr>
        <p:spPr bwMode="auto">
          <a:xfrm>
            <a:off x="0" y="442913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44625"/>
            <a:ext cx="9144000" cy="403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Призовые места ГНПК</a:t>
            </a:r>
            <a:r>
              <a:rPr lang="en-US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«Шаг в будущее»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6034088"/>
            <a:ext cx="9144000" cy="601662"/>
          </a:xfrm>
        </p:spPr>
        <p:txBody>
          <a:bodyPr>
            <a:normAutofit/>
          </a:bodyPr>
          <a:lstStyle/>
          <a:p>
            <a:pPr marL="361950" indent="0" eaLnBrk="1" hangingPunct="1">
              <a:lnSpc>
                <a:spcPct val="80000"/>
              </a:lnSpc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Необходимо активизировать участие обучающихся МАОУ СОШ №12 в ГНПК, а также повышать уровень их подготовки.</a:t>
            </a:r>
          </a:p>
        </p:txBody>
      </p:sp>
      <p:sp>
        <p:nvSpPr>
          <p:cNvPr id="41986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87889-84DB-4282-94CA-4AC060D28ECA}" type="slidenum">
              <a:rPr lang="ru-RU" smtClean="0"/>
              <a:pPr/>
              <a:t>31</a:t>
            </a:fld>
            <a:endParaRPr lang="ru-RU" dirty="0" smtClean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42215" y="1862315"/>
          <a:ext cx="7328847" cy="378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0313"/>
            <a:ext cx="9144000" cy="4270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700" b="1" cap="none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Призовые места городских олимпиад младших школьников</a:t>
            </a:r>
            <a:endParaRPr lang="ru-RU" sz="1700" b="1" cap="none" dirty="0" smtClean="0">
              <a:solidFill>
                <a:srgbClr val="C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5463" y="6227763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A0809E7-37E2-4748-9F11-3AD24B30300C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473075" y="5476875"/>
            <a:ext cx="8229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ts val="1300"/>
            </a:pPr>
            <a:r>
              <a:rPr lang="ru-RU" sz="1300" b="0" dirty="0">
                <a:solidFill>
                  <a:schemeClr val="tx1"/>
                </a:solidFill>
              </a:rPr>
              <a:t>Наблюдается: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ts val="1300"/>
              <a:buFontTx/>
              <a:buChar char="•"/>
            </a:pPr>
            <a:r>
              <a:rPr lang="ru-RU" sz="1300" b="0" dirty="0">
                <a:solidFill>
                  <a:schemeClr val="tx1"/>
                </a:solidFill>
              </a:rPr>
              <a:t>Рост количества участников в 2011 году.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ts val="1300"/>
              <a:buFontTx/>
              <a:buChar char="•"/>
            </a:pPr>
            <a:r>
              <a:rPr lang="ru-RU" sz="1300" b="0" dirty="0">
                <a:solidFill>
                  <a:schemeClr val="tx1"/>
                </a:solidFill>
              </a:rPr>
              <a:t>Отрицательная динамика по количеству призовых мест.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ts val="1300"/>
            </a:pPr>
            <a:r>
              <a:rPr lang="ru-RU" sz="1300" b="0" dirty="0">
                <a:solidFill>
                  <a:schemeClr val="tx1"/>
                </a:solidFill>
              </a:rPr>
              <a:t>В областных олимпиадах младших школьников участия не принимали.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ts val="1300"/>
            </a:pPr>
            <a:r>
              <a:rPr lang="ru-RU" sz="1300" b="0" dirty="0">
                <a:solidFill>
                  <a:schemeClr val="tx1"/>
                </a:solidFill>
              </a:rPr>
              <a:t>Призовых мест в городских интеллектуальных марафонах </a:t>
            </a:r>
            <a:r>
              <a:rPr lang="ru-RU" sz="1300" b="0" dirty="0" err="1" smtClean="0">
                <a:solidFill>
                  <a:schemeClr val="tx1"/>
                </a:solidFill>
              </a:rPr>
              <a:t>занковцев</a:t>
            </a:r>
            <a:r>
              <a:rPr lang="ru-RU" sz="1300" b="0" dirty="0" smtClean="0">
                <a:solidFill>
                  <a:schemeClr val="tx1"/>
                </a:solidFill>
              </a:rPr>
              <a:t> </a:t>
            </a:r>
            <a:r>
              <a:rPr lang="ru-RU" sz="1300" b="0" dirty="0">
                <a:solidFill>
                  <a:schemeClr val="tx1"/>
                </a:solidFill>
              </a:rPr>
              <a:t>нет.</a:t>
            </a:r>
            <a:endParaRPr lang="ru-RU" sz="32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964821" y="1815168"/>
          <a:ext cx="7321523" cy="356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238200" y="5815938"/>
            <a:ext cx="609600" cy="5212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87889-84DB-4282-94CA-4AC060D28ECA}" type="slidenum">
              <a:rPr lang="ru-RU" sz="1400" smtClean="0">
                <a:solidFill>
                  <a:srgbClr val="FFFFFF"/>
                </a:solidFill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lang="ru-RU" sz="1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9699"/>
            <a:ext cx="9144000" cy="361951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Результаты городского этапа олимпиады среди обучающихся 5 – 8 классов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4338" y="5711825"/>
            <a:ext cx="8229600" cy="50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 dirty="0" smtClean="0"/>
              <a:t>Увеличилось количество участников городской олимпиады среди обучающихся 5 – 8 классов.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 dirty="0" smtClean="0"/>
              <a:t>Уменьшилось количество призовых мест.</a:t>
            </a:r>
            <a:endParaRPr lang="ru-RU" dirty="0" smtClean="0"/>
          </a:p>
        </p:txBody>
      </p:sp>
      <p:sp>
        <p:nvSpPr>
          <p:cNvPr id="44034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D83895-2FC7-476D-B04B-150AFBBC7723}" type="slidenum">
              <a:rPr lang="ru-RU" smtClean="0"/>
              <a:pPr/>
              <a:t>33</a:t>
            </a:fld>
            <a:endParaRPr lang="ru-RU" smtClean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93752" y="1886474"/>
          <a:ext cx="7852095" cy="354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1913"/>
            <a:ext cx="9144000" cy="6937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Результаты муниципального этапа Всероссийской олимпиады </a:t>
            </a:r>
            <a:b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1700" b="1" cap="none" dirty="0" smtClean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среди обучающихся 9 – 11 классов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578475"/>
            <a:ext cx="9144000" cy="947738"/>
          </a:xfrm>
        </p:spPr>
        <p:txBody>
          <a:bodyPr>
            <a:noAutofit/>
          </a:bodyPr>
          <a:lstStyle/>
          <a:p>
            <a:pPr marL="266700" indent="0" eaLnBrk="1" hangingPunct="1">
              <a:spcBef>
                <a:spcPts val="0"/>
              </a:spcBef>
              <a:buFontTx/>
              <a:buNone/>
            </a:pPr>
            <a:r>
              <a:rPr lang="ru-RU" sz="1100" dirty="0" smtClean="0"/>
              <a:t>Количество участников повысилось.</a:t>
            </a:r>
          </a:p>
          <a:p>
            <a:pPr marL="266700" indent="0" eaLnBrk="1" hangingPunct="1">
              <a:spcBef>
                <a:spcPts val="0"/>
              </a:spcBef>
              <a:buFontTx/>
              <a:buNone/>
            </a:pPr>
            <a:r>
              <a:rPr lang="ru-RU" sz="1100" dirty="0" smtClean="0"/>
              <a:t>Результативность повысилась.</a:t>
            </a:r>
          </a:p>
          <a:p>
            <a:pPr marL="266700" indent="0" eaLnBrk="1" hangingPunct="1">
              <a:spcBef>
                <a:spcPts val="0"/>
              </a:spcBef>
              <a:buFontTx/>
              <a:buNone/>
            </a:pPr>
            <a:r>
              <a:rPr lang="ru-RU" sz="1100" dirty="0" smtClean="0"/>
              <a:t>В областном этапе Всероссийской олимпиады среди обучающихся 9 – 11 классов участия не принимали</a:t>
            </a:r>
          </a:p>
          <a:p>
            <a:pPr marL="266700" indent="0" eaLnBrk="1" hangingPunct="1">
              <a:spcBef>
                <a:spcPts val="0"/>
              </a:spcBef>
              <a:buFontTx/>
              <a:buNone/>
            </a:pPr>
            <a:endParaRPr lang="ru-RU" sz="1100" dirty="0" smtClean="0"/>
          </a:p>
          <a:p>
            <a:pPr marL="266700" indent="0" eaLnBrk="1" hangingPunct="1">
              <a:spcBef>
                <a:spcPts val="0"/>
              </a:spcBef>
              <a:buFontTx/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Вывод:</a:t>
            </a:r>
            <a:r>
              <a:rPr lang="ru-RU" sz="1100" dirty="0" smtClean="0"/>
              <a:t> необходимо усилить работу по реализации программы «Одаренные дети» на всех ступенях обучения</a:t>
            </a:r>
          </a:p>
        </p:txBody>
      </p:sp>
      <p:sp>
        <p:nvSpPr>
          <p:cNvPr id="45058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40080-1571-4CB7-85DF-D7DF31E7C55E}" type="slidenum">
              <a:rPr lang="ru-RU" smtClean="0"/>
              <a:pPr/>
              <a:t>34</a:t>
            </a:fld>
            <a:endParaRPr lang="ru-RU" smtClean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97822" y="2186292"/>
          <a:ext cx="7197754" cy="315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9B749-D293-4453-B386-F72F546F3CAE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4975" y="508000"/>
            <a:ext cx="8448675" cy="25828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6659" name="Text Box 19"/>
          <p:cNvSpPr txBox="1">
            <a:spLocks noChangeArrowheads="1"/>
          </p:cNvSpPr>
          <p:nvPr/>
        </p:nvSpPr>
        <p:spPr bwMode="auto">
          <a:xfrm>
            <a:off x="0" y="1184275"/>
            <a:ext cx="9144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>
              <a:defRPr/>
            </a:pP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1.4. </a:t>
            </a:r>
            <a:r>
              <a:rPr lang="ru-RU" sz="1600" b="0" i="1" dirty="0" err="1">
                <a:solidFill>
                  <a:schemeClr val="accent2">
                    <a:lumMod val="75000"/>
                  </a:schemeClr>
                </a:solidFill>
              </a:rPr>
              <a:t>Предпрофильное</a:t>
            </a: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 и профильное обучение</a:t>
            </a: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444500" y="1541463"/>
            <a:ext cx="8072438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</a:rPr>
              <a:t>В 2011-2012 учебном году </a:t>
            </a:r>
            <a:r>
              <a:rPr lang="ru-RU" sz="1400" b="0" dirty="0" smtClean="0">
                <a:solidFill>
                  <a:schemeClr val="tx1"/>
                </a:solidFill>
              </a:rPr>
              <a:t>МАОУ </a:t>
            </a:r>
            <a:r>
              <a:rPr lang="ru-RU" sz="1400" b="0" dirty="0">
                <a:solidFill>
                  <a:schemeClr val="tx1"/>
                </a:solidFill>
              </a:rPr>
              <a:t>СОШ № 12 не реализует программ </a:t>
            </a:r>
            <a:r>
              <a:rPr lang="ru-RU" sz="1400" b="0" dirty="0" err="1">
                <a:solidFill>
                  <a:schemeClr val="tx1"/>
                </a:solidFill>
              </a:rPr>
              <a:t>предпрофильного</a:t>
            </a:r>
            <a:r>
              <a:rPr lang="ru-RU" sz="1400" b="0" dirty="0">
                <a:solidFill>
                  <a:schemeClr val="tx1"/>
                </a:solidFill>
              </a:rPr>
              <a:t> и профильного обучения в связи с недостаточной численностью обучающихся на соответствующих ступенях обучения</a:t>
            </a:r>
            <a:r>
              <a:rPr lang="ru-RU" sz="1400" b="0" dirty="0" smtClean="0">
                <a:solidFill>
                  <a:schemeClr val="tx1"/>
                </a:solidFill>
              </a:rPr>
              <a:t>.		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>
            <a:off x="1" y="4143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21" name="Диаграмма 13"/>
          <p:cNvGraphicFramePr>
            <a:graphicFrameLocks/>
          </p:cNvGraphicFramePr>
          <p:nvPr/>
        </p:nvGraphicFramePr>
        <p:xfrm>
          <a:off x="390525" y="2241550"/>
          <a:ext cx="78771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" y="2390776"/>
            <a:ext cx="914399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Элективные курсы, предметы по выбору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956" name="Group 156"/>
          <p:cNvGraphicFramePr>
            <a:graphicFrameLocks noGrp="1"/>
          </p:cNvGraphicFramePr>
          <p:nvPr/>
        </p:nvGraphicFramePr>
        <p:xfrm>
          <a:off x="665163" y="1392238"/>
          <a:ext cx="7704000" cy="9260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204585"/>
                <a:gridCol w="1557917"/>
                <a:gridCol w="1546823"/>
                <a:gridCol w="1394675"/>
              </a:tblGrid>
              <a:tr h="30869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ПК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старше 5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них эксплуатируются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 5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5 до 10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10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86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 /15 (29%)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61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B77EFE-B6B2-4696-AF83-51B4D723E1CA}" type="slidenum">
              <a:rPr lang="ru-RU" smtClean="0"/>
              <a:pPr/>
              <a:t>36</a:t>
            </a:fld>
            <a:endParaRPr lang="ru-RU" smtClean="0"/>
          </a:p>
        </p:txBody>
      </p:sp>
      <p:graphicFrame>
        <p:nvGraphicFramePr>
          <p:cNvPr id="14" name="Group 140"/>
          <p:cNvGraphicFramePr>
            <a:graphicFrameLocks/>
          </p:cNvGraphicFramePr>
          <p:nvPr/>
        </p:nvGraphicFramePr>
        <p:xfrm>
          <a:off x="668338" y="2568575"/>
          <a:ext cx="7704137" cy="11277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91035"/>
                <a:gridCol w="1630853"/>
                <a:gridCol w="2281810"/>
                <a:gridCol w="2200439"/>
              </a:tblGrid>
              <a:tr h="6567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интерактивных досок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электронных учебников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Загруженность кабинета информатики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(кол. ч. в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компьютеров, подключенных к сети Интернет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2432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5" name="Group 416"/>
          <p:cNvGraphicFramePr>
            <a:graphicFrameLocks noGrp="1"/>
          </p:cNvGraphicFramePr>
          <p:nvPr/>
        </p:nvGraphicFramePr>
        <p:xfrm>
          <a:off x="666750" y="3921125"/>
          <a:ext cx="7696200" cy="98145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26667"/>
                <a:gridCol w="3669533"/>
              </a:tblGrid>
              <a:tr h="620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 обучающихся, приходящихся на 1 компьютер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(на  сентябрь 2010/2011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 обучающихся, приходящихся на 1 компьютер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(на  сентябрь 2011/2012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уч.г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horzOverflow="overflow"/>
                </a:tc>
              </a:tr>
              <a:tr h="279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6" name="Group 133"/>
          <p:cNvGraphicFramePr>
            <a:graphicFrameLocks noGrp="1"/>
          </p:cNvGraphicFramePr>
          <p:nvPr/>
        </p:nvGraphicFramePr>
        <p:xfrm>
          <a:off x="658813" y="5118100"/>
          <a:ext cx="7723188" cy="13118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48699"/>
                <a:gridCol w="1434029"/>
                <a:gridCol w="1471314"/>
                <a:gridCol w="1827264"/>
                <a:gridCol w="1841882"/>
              </a:tblGrid>
              <a:tr h="59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системы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-школа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собственного сайта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обучающихся, имеющих компьютеры дома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обучающихся, имеющих доступ к сети Интернет дома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педагогов, в системе использующих электронные ресурсы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9" name="Text Box 134"/>
          <p:cNvSpPr txBox="1">
            <a:spLocks noChangeArrowheads="1"/>
          </p:cNvSpPr>
          <p:nvPr/>
        </p:nvSpPr>
        <p:spPr bwMode="auto">
          <a:xfrm>
            <a:off x="0" y="933450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>
              <a:defRPr/>
            </a:pPr>
            <a:r>
              <a:rPr lang="ru-RU" sz="1600" b="0" i="1" dirty="0">
                <a:solidFill>
                  <a:schemeClr val="accent2">
                    <a:lumMod val="75000"/>
                  </a:schemeClr>
                </a:solidFill>
              </a:rPr>
              <a:t>1.5. Информатизация </a:t>
            </a:r>
            <a:r>
              <a:rPr lang="ru-RU" sz="1600" b="0" i="1" dirty="0" smtClean="0">
                <a:solidFill>
                  <a:schemeClr val="accent2">
                    <a:lumMod val="75000"/>
                  </a:schemeClr>
                </a:solidFill>
              </a:rPr>
              <a:t>МАОУ СОШ № 12</a:t>
            </a:r>
            <a:endParaRPr lang="ru-RU" sz="16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981075" y="5764213"/>
            <a:ext cx="6905625" cy="523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667000" algn="l"/>
              </a:tabLst>
            </a:pPr>
            <a:r>
              <a:rPr lang="ru-RU" sz="1400" b="0" dirty="0">
                <a:solidFill>
                  <a:schemeClr val="tx1"/>
                </a:solidFill>
              </a:rPr>
              <a:t>       В 2011 году </a:t>
            </a:r>
            <a:r>
              <a:rPr lang="ru-RU" sz="1400" b="0" dirty="0" smtClean="0">
                <a:solidFill>
                  <a:schemeClr val="tx1"/>
                </a:solidFill>
              </a:rPr>
              <a:t>количество компьютеров</a:t>
            </a:r>
            <a:r>
              <a:rPr lang="ru-RU" sz="1400" b="0" dirty="0">
                <a:solidFill>
                  <a:schemeClr val="tx1"/>
                </a:solidFill>
              </a:rPr>
              <a:t>, используемых в образовательном процессе,  </a:t>
            </a:r>
            <a:r>
              <a:rPr lang="ru-RU" sz="1400" b="0" dirty="0" smtClean="0">
                <a:solidFill>
                  <a:schemeClr val="tx1"/>
                </a:solidFill>
              </a:rPr>
              <a:t>увеличилось</a:t>
            </a:r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6"/>
          <p:cNvGraphicFramePr>
            <a:graphicFrameLocks/>
          </p:cNvGraphicFramePr>
          <p:nvPr/>
        </p:nvGraphicFramePr>
        <p:xfrm>
          <a:off x="1509713" y="2028825"/>
          <a:ext cx="57531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543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Количество компьютеров, используемых в образовательном процессе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28712" y="2352675"/>
            <a:ext cx="333375" cy="3067050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Количество компьютеров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81075" y="1720850"/>
          <a:ext cx="66389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811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Доля компьютеров, эксплуатируемых в МАОУ СОШ № 12 более 5 лет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81075" y="5764213"/>
            <a:ext cx="6905625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667000" algn="l"/>
              </a:tabLst>
            </a:pPr>
            <a:r>
              <a:rPr lang="ru-RU" sz="1400" b="0" dirty="0">
                <a:solidFill>
                  <a:schemeClr val="tx1"/>
                </a:solidFill>
              </a:rPr>
              <a:t>       В 2011 году </a:t>
            </a:r>
            <a:r>
              <a:rPr lang="ru-RU" sz="1400" b="0" dirty="0" smtClean="0">
                <a:solidFill>
                  <a:schemeClr val="tx1"/>
                </a:solidFill>
              </a:rPr>
              <a:t>доля компьютеров</a:t>
            </a:r>
            <a:r>
              <a:rPr lang="ru-RU" sz="1400" b="0" dirty="0">
                <a:solidFill>
                  <a:schemeClr val="tx1"/>
                </a:solidFill>
              </a:rPr>
              <a:t>, </a:t>
            </a:r>
            <a:r>
              <a:rPr lang="ru-RU" sz="1400" b="0" dirty="0" smtClean="0">
                <a:solidFill>
                  <a:schemeClr val="tx1"/>
                </a:solidFill>
              </a:rPr>
              <a:t>эксплуатируемых в ОУ более 5 лет, составила 29%, что ниже городского показателя (50%)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8288" y="1897038"/>
          <a:ext cx="3885348" cy="436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81100"/>
            <a:ext cx="402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Количество интерактивных досок в МАОУ СОШ №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7725" y="1181100"/>
            <a:ext cx="402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Количество электронных учебников в МАОУ СОШ № 12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19675" y="2025650"/>
          <a:ext cx="33242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0A12A9-6600-42A4-A6C8-80F772D61B4B}" type="slidenum">
              <a:rPr lang="ru-RU" smtClean="0"/>
              <a:pPr/>
              <a:t>4</a:t>
            </a:fld>
            <a:endParaRPr lang="ru-RU" smtClean="0"/>
          </a:p>
        </p:txBody>
      </p:sp>
      <p:graphicFrame>
        <p:nvGraphicFramePr>
          <p:cNvPr id="960613" name="Group 101"/>
          <p:cNvGraphicFramePr>
            <a:graphicFrameLocks noGrp="1"/>
          </p:cNvGraphicFramePr>
          <p:nvPr>
            <p:ph sz="quarter" idx="1"/>
          </p:nvPr>
        </p:nvGraphicFramePr>
        <p:xfrm>
          <a:off x="266700" y="882650"/>
          <a:ext cx="8353425" cy="521684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95788"/>
                <a:gridCol w="565763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Полномочия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Нормативно-правовое обоснование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881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предоставления общедоступного и бесплатного начального общего, основного общего, среднего (полного) общего образования по основным общеобразовательным программам, организация отдыха детей в каникулярное время, за исключением полномочий по финансовому обеспечению образовательного процесса, отнесенных к полномочиям органов государственной власти субъектов Российской Федерации.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Закон РФ от 10.07.1992 № 3266-1 «Об образовании»;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24.07.1998 № 124-ФЗ «Об основных гарантиях прав ребенка в РФ»;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06.10.2003 № 131-ФЗ «Об общих принципах организации местного самоуправления в РФ»;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Семейный кодекс РФ;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24.06.1999 № 120-ФЗ «Об основах системы профилактики безнадзорности и правонарушений несовершеннолетних»;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21.12.1996 № 159-ФЗ «О дополнительных гарантиях по социальной защите детей-сирот и детей, оставшихся без попечения родителей»;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Закон Тюменской области от 28.12.2004 №328 «Об основах функционирования образовательной системы в Тюменской области»;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Закон Тюменской области от 27.05.1998 №24 «О защите прав ребенка»;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Тюменской области от 25.12.2006 № 318-п «О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администрации г. Ишима от 28.12.2007 № 1265 «О порядке определения объема и предоставления субсидий на финансовое обеспечение выполнения муниципального задания учредителя автономным учреждениям, созданным на базе имущества, находящегося в муниципальной собственности»,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Устав города Ишима;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Распоряжение Администрации города Ишима от 03.07.2007 № 31-рк «Об утверждении положения о порядке разработки, утверждения и выполнения ведомственных целевых программ»;.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 Устав МАОУ СОШ №12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60528" name="Text Box 16"/>
          <p:cNvSpPr txBox="1">
            <a:spLocks noChangeArrowheads="1"/>
          </p:cNvSpPr>
          <p:nvPr/>
        </p:nvSpPr>
        <p:spPr bwMode="auto">
          <a:xfrm>
            <a:off x="0" y="134938"/>
            <a:ext cx="8810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marL="187325" algn="ctr">
              <a:spcBef>
                <a:spcPct val="5000"/>
              </a:spcBef>
              <a:tabLst>
                <a:tab pos="187325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ПОЛНОМОЧИЯ ОРГАНОВ МЕСТНОГО САМОУПРАВЛЕНИЯ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ОБЛАСТИ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81075" y="1720850"/>
          <a:ext cx="66389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811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Загруженность кабинета информатики МАОУ СОШ №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858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Количество обучающихся, приходящихся на 1 компьютер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/>
        </p:nvGraphicFramePr>
        <p:xfrm>
          <a:off x="971550" y="1733550"/>
          <a:ext cx="689610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/>
        </p:nvGraphicFramePr>
        <p:xfrm>
          <a:off x="1485900" y="1962150"/>
          <a:ext cx="56769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7157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Доля учителей, в системе использующих электронные ресурсы в образовательном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148"/>
          <p:cNvSpPr txBox="1">
            <a:spLocks noChangeArrowheads="1"/>
          </p:cNvSpPr>
          <p:nvPr/>
        </p:nvSpPr>
        <p:spPr bwMode="auto">
          <a:xfrm>
            <a:off x="0" y="33813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  <a:endParaRPr lang="ru-RU" sz="1600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66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Внедрение информационной системы управления деятельностью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16"/>
          <p:cNvGraphicFramePr>
            <a:graphicFrameLocks/>
          </p:cNvGraphicFramePr>
          <p:nvPr/>
        </p:nvGraphicFramePr>
        <p:xfrm>
          <a:off x="1752600" y="1676400"/>
          <a:ext cx="567690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0" y="5165725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400" b="0" dirty="0">
                <a:solidFill>
                  <a:schemeClr val="tx1"/>
                </a:solidFill>
              </a:rPr>
              <a:t>- функционируют электронные дневники обучающихся, ведется электронный журнал;</a:t>
            </a:r>
          </a:p>
          <a:p>
            <a:pPr marL="266700">
              <a:buFontTx/>
              <a:buChar char="-"/>
              <a:defRPr/>
            </a:pPr>
            <a:r>
              <a:rPr lang="ru-RU" sz="1400" b="0" dirty="0">
                <a:solidFill>
                  <a:schemeClr val="tx1"/>
                </a:solidFill>
              </a:rPr>
              <a:t> ОУ осуществляет электронную отчетность (в т.ч. мониторинги </a:t>
            </a:r>
            <a:r>
              <a:rPr lang="ru-RU" sz="1400" b="0" dirty="0" err="1">
                <a:solidFill>
                  <a:schemeClr val="tx1"/>
                </a:solidFill>
              </a:rPr>
              <a:t>онлайн</a:t>
            </a:r>
            <a:r>
              <a:rPr lang="ru-RU" sz="1400" b="0" dirty="0">
                <a:solidFill>
                  <a:schemeClr val="tx1"/>
                </a:solidFill>
              </a:rPr>
              <a:t>);</a:t>
            </a:r>
          </a:p>
          <a:p>
            <a:pPr marL="266700">
              <a:buFontTx/>
              <a:buChar char="-"/>
              <a:defRPr/>
            </a:pPr>
            <a:r>
              <a:rPr lang="ru-RU" sz="1400" b="0" dirty="0">
                <a:solidFill>
                  <a:schemeClr val="tx1"/>
                </a:solidFill>
              </a:rPr>
              <a:t> в электронный вид переведены </a:t>
            </a:r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государственные услуги (функции) в сфере образования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  <a:p>
            <a:pPr marL="266700">
              <a:defRPr/>
            </a:pPr>
            <a:r>
              <a:rPr lang="ru-RU" sz="1400" b="0" dirty="0">
                <a:solidFill>
                  <a:schemeClr val="tx1"/>
                </a:solidFill>
              </a:rPr>
              <a:t>По окончании реконструкции здания школы будет установлен школьный сервер, проложена локальная сеть, внедрена система </a:t>
            </a:r>
            <a:r>
              <a:rPr lang="en-US" sz="1400" b="0" dirty="0">
                <a:solidFill>
                  <a:schemeClr val="tx1"/>
                </a:solidFill>
              </a:rPr>
              <a:t>Net</a:t>
            </a:r>
            <a:r>
              <a:rPr lang="ru-RU" sz="1400" b="0" dirty="0">
                <a:solidFill>
                  <a:schemeClr val="tx1"/>
                </a:solidFill>
              </a:rPr>
              <a:t>-школа, осуществлен переход на использование разработанного пакета свободного  программного 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573213"/>
            <a:ext cx="5249863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E99C0E-EAAF-4CA8-8CD4-14D7407DA76F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22850" y="5059362"/>
            <a:ext cx="3157538" cy="1314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/>
              <a:t>С ноября 2010 года </a:t>
            </a:r>
          </a:p>
          <a:p>
            <a:pPr algn="r">
              <a:defRPr/>
            </a:pPr>
            <a:r>
              <a:rPr lang="ru-RU" sz="1600" dirty="0"/>
              <a:t>В </a:t>
            </a:r>
            <a:r>
              <a:rPr lang="ru-RU" sz="1600" dirty="0" smtClean="0"/>
              <a:t>МАОУ </a:t>
            </a:r>
            <a:r>
              <a:rPr lang="ru-RU" sz="1600" dirty="0"/>
              <a:t>СОШ № 12 работают </a:t>
            </a:r>
          </a:p>
          <a:p>
            <a:pPr algn="r">
              <a:defRPr/>
            </a:pPr>
            <a:r>
              <a:rPr lang="ru-RU" sz="1600" dirty="0"/>
              <a:t>электронные дневники</a:t>
            </a:r>
          </a:p>
          <a:p>
            <a:pPr algn="r">
              <a:defRPr/>
            </a:pPr>
            <a:r>
              <a:rPr lang="ru-RU" sz="1600" dirty="0"/>
              <a:t>http://www.ballov.net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0" y="538163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1B6E72-870B-4AE6-9481-5288A142002D}" type="slidenum">
              <a:rPr lang="ru-RU" smtClean="0"/>
              <a:pPr/>
              <a:t>45</a:t>
            </a:fld>
            <a:endParaRPr lang="ru-RU" smtClean="0"/>
          </a:p>
        </p:txBody>
      </p:sp>
      <p:graphicFrame>
        <p:nvGraphicFramePr>
          <p:cNvPr id="505896" name="Group 40"/>
          <p:cNvGraphicFramePr>
            <a:graphicFrameLocks noGrp="1"/>
          </p:cNvGraphicFramePr>
          <p:nvPr/>
        </p:nvGraphicFramePr>
        <p:xfrm>
          <a:off x="455613" y="2200275"/>
          <a:ext cx="8175625" cy="286842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63950"/>
                <a:gridCol w="2255838"/>
                <a:gridCol w="2255837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услуги осуществляется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Ответственные за предоставление услуги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8635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информации о текущей успеваемости обучающегося, ведение электронного дневника и электронного журнала успеваемости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Через сайт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http://www.ballov.net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Классные руководители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11952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информации о порядке проведения государственной (итоговой) аттестации обучающихся, освоивших образовательные программы основного общего и среднего полного общего образования, в том числе в формате ЕГЭ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Через сайт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МАОУ СОШ № 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Зам. директора по УВР; ответственный за поддержку сайта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0" y="3952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382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Перевод государственных услуг (функций) в сфере образования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 электронный вид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DE4118-8FF4-42CA-91E1-80E4ABE1A963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1767426" name="Text Box 2"/>
          <p:cNvSpPr txBox="1">
            <a:spLocks noChangeArrowheads="1"/>
          </p:cNvSpPr>
          <p:nvPr/>
        </p:nvSpPr>
        <p:spPr bwMode="auto">
          <a:xfrm>
            <a:off x="0" y="60642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Школа – центр </a:t>
            </a:r>
            <a:r>
              <a:rPr lang="ru-RU" cap="all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досуговой</a:t>
            </a: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работы в микрорайоне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241300" y="1281113"/>
            <a:ext cx="8374063" cy="5051425"/>
            <a:chOff x="184150" y="1281113"/>
            <a:chExt cx="8374063" cy="5051425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84150" y="1281113"/>
              <a:ext cx="8374063" cy="5051425"/>
              <a:chOff x="412750" y="1490663"/>
              <a:chExt cx="8374063" cy="5051425"/>
            </a:xfrm>
          </p:grpSpPr>
          <p:sp>
            <p:nvSpPr>
              <p:cNvPr id="99" name="Line 33"/>
              <p:cNvSpPr>
                <a:spLocks noChangeShapeType="1"/>
              </p:cNvSpPr>
              <p:nvPr/>
            </p:nvSpPr>
            <p:spPr bwMode="auto">
              <a:xfrm>
                <a:off x="1355725" y="4300538"/>
                <a:ext cx="0" cy="276225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484188" y="4545013"/>
                <a:ext cx="2162175" cy="673100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81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ТОС</a:t>
                </a:r>
              </a:p>
            </p:txBody>
          </p:sp>
          <p:sp>
            <p:nvSpPr>
              <p:cNvPr id="101" name="Rectangle 6"/>
              <p:cNvSpPr>
                <a:spLocks noChangeArrowheads="1"/>
              </p:cNvSpPr>
              <p:nvPr/>
            </p:nvSpPr>
            <p:spPr bwMode="auto">
              <a:xfrm>
                <a:off x="2486025" y="5641975"/>
                <a:ext cx="2162175" cy="860425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63500" dir="8587806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Лагерь с дневным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пребыванием детей.</a:t>
                </a:r>
              </a:p>
              <a:p>
                <a:pPr algn="ctr">
                  <a:lnSpc>
                    <a:spcPct val="80000"/>
                  </a:lnSpc>
                  <a:spcBef>
                    <a:spcPct val="30000"/>
                  </a:spcBef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Площадка по месту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жительства</a:t>
                </a:r>
              </a:p>
            </p:txBody>
          </p:sp>
          <p:sp>
            <p:nvSpPr>
              <p:cNvPr id="102" name="Rectangle 12"/>
              <p:cNvSpPr>
                <a:spLocks noChangeArrowheads="1"/>
              </p:cNvSpPr>
              <p:nvPr/>
            </p:nvSpPr>
            <p:spPr bwMode="auto">
              <a:xfrm>
                <a:off x="3236913" y="3094038"/>
                <a:ext cx="2857500" cy="1784350"/>
              </a:xfrm>
              <a:prstGeom prst="rect">
                <a:avLst/>
              </a:prstGeom>
              <a:solidFill>
                <a:srgbClr val="FFFDDD"/>
              </a:solidFill>
              <a:ln w="38100" algn="ctr">
                <a:solidFill>
                  <a:srgbClr val="5B5BC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800" dirty="0">
                  <a:solidFill>
                    <a:srgbClr val="000066"/>
                  </a:solidFill>
                </a:endParaRPr>
              </a:p>
              <a:p>
                <a:pPr algn="ctr">
                  <a:defRPr/>
                </a:pPr>
                <a:r>
                  <a:rPr lang="ru-RU" sz="1800" dirty="0" smtClean="0">
                    <a:solidFill>
                      <a:srgbClr val="000066"/>
                    </a:solidFill>
                  </a:rPr>
                  <a:t>МАОУ </a:t>
                </a:r>
                <a:r>
                  <a:rPr lang="ru-RU" sz="1800" dirty="0">
                    <a:solidFill>
                      <a:srgbClr val="000066"/>
                    </a:solidFill>
                  </a:rPr>
                  <a:t>СОШ №12</a:t>
                </a:r>
                <a:endParaRPr lang="ru-RU" sz="1800" b="0" dirty="0">
                  <a:solidFill>
                    <a:srgbClr val="000066"/>
                  </a:solidFill>
                </a:endParaRPr>
              </a:p>
              <a:p>
                <a:pPr algn="ctr">
                  <a:defRPr/>
                </a:pPr>
                <a:endParaRPr lang="ru-RU" sz="1800" b="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3" name="Arc 15"/>
              <p:cNvSpPr>
                <a:spLocks/>
              </p:cNvSpPr>
              <p:nvPr/>
            </p:nvSpPr>
            <p:spPr bwMode="auto">
              <a:xfrm rot="16200000" flipH="1">
                <a:off x="1413669" y="5336382"/>
                <a:ext cx="958850" cy="8556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Line 25"/>
              <p:cNvSpPr>
                <a:spLocks noChangeShapeType="1"/>
              </p:cNvSpPr>
              <p:nvPr/>
            </p:nvSpPr>
            <p:spPr bwMode="auto">
              <a:xfrm flipH="1">
                <a:off x="3881438" y="4957763"/>
                <a:ext cx="1587" cy="60960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Line 27"/>
              <p:cNvSpPr>
                <a:spLocks noChangeShapeType="1"/>
              </p:cNvSpPr>
              <p:nvPr/>
            </p:nvSpPr>
            <p:spPr bwMode="auto">
              <a:xfrm>
                <a:off x="2647950" y="3940175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>
                <a:off x="2706688" y="4781550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ectangle 3"/>
              <p:cNvSpPr>
                <a:spLocks noChangeArrowheads="1"/>
              </p:cNvSpPr>
              <p:nvPr/>
            </p:nvSpPr>
            <p:spPr bwMode="auto">
              <a:xfrm>
                <a:off x="463550" y="2774950"/>
                <a:ext cx="2162175" cy="630238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135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Органы местного </a:t>
                </a:r>
              </a:p>
              <a:p>
                <a:pPr algn="ctr"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самоуправления</a:t>
                </a:r>
              </a:p>
            </p:txBody>
          </p:sp>
          <p:sp>
            <p:nvSpPr>
              <p:cNvPr id="108" name="Rectangle 4"/>
              <p:cNvSpPr>
                <a:spLocks noChangeArrowheads="1"/>
              </p:cNvSpPr>
              <p:nvPr/>
            </p:nvSpPr>
            <p:spPr bwMode="auto">
              <a:xfrm>
                <a:off x="412750" y="3727450"/>
                <a:ext cx="2162175" cy="633413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b="0" dirty="0">
                    <a:solidFill>
                      <a:schemeClr val="bg1"/>
                    </a:solidFill>
                  </a:rPr>
                  <a:t>ФКУ ИК−6 УФСИН России </a:t>
                </a:r>
                <a:br>
                  <a:rPr lang="ru-RU" sz="1200" b="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по Тюменской области</a:t>
                </a:r>
              </a:p>
            </p:txBody>
          </p:sp>
          <p:sp>
            <p:nvSpPr>
              <p:cNvPr id="109" name="Line 18"/>
              <p:cNvSpPr>
                <a:spLocks noChangeShapeType="1"/>
              </p:cNvSpPr>
              <p:nvPr/>
            </p:nvSpPr>
            <p:spPr bwMode="auto">
              <a:xfrm>
                <a:off x="1392238" y="3425825"/>
                <a:ext cx="0" cy="26035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Line 26"/>
              <p:cNvSpPr>
                <a:spLocks noChangeShapeType="1"/>
              </p:cNvSpPr>
              <p:nvPr/>
            </p:nvSpPr>
            <p:spPr bwMode="auto">
              <a:xfrm>
                <a:off x="2684463" y="3206750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Line 23"/>
              <p:cNvSpPr>
                <a:spLocks noChangeShapeType="1"/>
              </p:cNvSpPr>
              <p:nvPr/>
            </p:nvSpPr>
            <p:spPr bwMode="auto">
              <a:xfrm flipH="1">
                <a:off x="3865563" y="2533650"/>
                <a:ext cx="1587" cy="58261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Line 24"/>
              <p:cNvSpPr>
                <a:spLocks noChangeShapeType="1"/>
              </p:cNvSpPr>
              <p:nvPr/>
            </p:nvSpPr>
            <p:spPr bwMode="auto">
              <a:xfrm flipH="1">
                <a:off x="5324475" y="2541588"/>
                <a:ext cx="1588" cy="566737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3" name="Line 29"/>
              <p:cNvSpPr>
                <a:spLocks noChangeShapeType="1"/>
              </p:cNvSpPr>
              <p:nvPr/>
            </p:nvSpPr>
            <p:spPr bwMode="auto">
              <a:xfrm>
                <a:off x="6094413" y="3236913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021263" y="5651500"/>
                <a:ext cx="1958975" cy="890588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МА ДОУ ЦРР №23</a:t>
                </a:r>
                <a:br>
                  <a:rPr lang="ru-RU" sz="1400" b="0">
                    <a:solidFill>
                      <a:schemeClr val="bg1"/>
                    </a:solidFill>
                  </a:rPr>
                </a:br>
                <a:r>
                  <a:rPr lang="ru-RU" sz="1400" b="0">
                    <a:solidFill>
                      <a:schemeClr val="bg1"/>
                    </a:solidFill>
                  </a:rPr>
                  <a:t>«Рябинушка»</a:t>
                </a:r>
              </a:p>
            </p:txBody>
          </p:sp>
          <p:sp>
            <p:nvSpPr>
              <p:cNvPr id="115" name="Rectangle 8"/>
              <p:cNvSpPr>
                <a:spLocks noChangeArrowheads="1"/>
              </p:cNvSpPr>
              <p:nvPr/>
            </p:nvSpPr>
            <p:spPr bwMode="auto">
              <a:xfrm>
                <a:off x="6610350" y="2752725"/>
                <a:ext cx="2162175" cy="663575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53882" dir="189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00" b="0" dirty="0" smtClean="0">
                    <a:solidFill>
                      <a:schemeClr val="bg1"/>
                    </a:solidFill>
                  </a:rPr>
                  <a:t>Спортивная школа,</a:t>
                </a:r>
                <a:r>
                  <a:rPr lang="ru-RU" sz="1200" b="0" dirty="0">
                    <a:solidFill>
                      <a:schemeClr val="bg1"/>
                    </a:solidFill>
                  </a:rPr>
                  <a:t/>
                </a:r>
                <a:br>
                  <a:rPr lang="ru-RU" sz="1200" b="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станция юных техников,</a:t>
                </a:r>
                <a:br>
                  <a:rPr lang="ru-RU" sz="1200" b="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станция юных натуралистов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200" b="0" dirty="0">
                    <a:solidFill>
                      <a:schemeClr val="bg1"/>
                    </a:solidFill>
                  </a:rPr>
                  <a:t>Стадион «Центральный»</a:t>
                </a:r>
              </a:p>
            </p:txBody>
          </p:sp>
          <p:sp>
            <p:nvSpPr>
              <p:cNvPr id="116" name="Rectangle 9"/>
              <p:cNvSpPr>
                <a:spLocks noChangeArrowheads="1"/>
              </p:cNvSpPr>
              <p:nvPr/>
            </p:nvSpPr>
            <p:spPr bwMode="auto">
              <a:xfrm>
                <a:off x="6624638" y="3721100"/>
                <a:ext cx="2162175" cy="568325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 dirty="0" smtClean="0">
                    <a:solidFill>
                      <a:schemeClr val="bg1"/>
                    </a:solidFill>
                  </a:rPr>
                  <a:t>Участковый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 dirty="0" smtClean="0">
                    <a:solidFill>
                      <a:schemeClr val="bg1"/>
                    </a:solidFill>
                  </a:rPr>
                  <a:t>уполномоченный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 dirty="0" smtClean="0">
                    <a:solidFill>
                      <a:schemeClr val="bg1"/>
                    </a:solidFill>
                  </a:rPr>
                  <a:t>милиции</a:t>
                </a:r>
                <a:endParaRPr lang="ru-RU" sz="14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0"/>
              <p:cNvSpPr>
                <a:spLocks noChangeArrowheads="1"/>
              </p:cNvSpPr>
              <p:nvPr/>
            </p:nvSpPr>
            <p:spPr bwMode="auto">
              <a:xfrm>
                <a:off x="2393950" y="1490663"/>
                <a:ext cx="2060575" cy="962025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63500" dir="13012194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b="0" dirty="0">
                    <a:solidFill>
                      <a:schemeClr val="bg1"/>
                    </a:solidFill>
                  </a:rPr>
                  <a:t>Общественная </a:t>
                </a:r>
              </a:p>
              <a:p>
                <a:pPr algn="ctr">
                  <a:defRPr/>
                </a:pPr>
                <a:r>
                  <a:rPr lang="ru-RU" sz="1200" b="0" dirty="0">
                    <a:solidFill>
                      <a:schemeClr val="bg1"/>
                    </a:solidFill>
                  </a:rPr>
                  <a:t>комиссия по делам </a:t>
                </a:r>
              </a:p>
              <a:p>
                <a:pPr algn="ctr">
                  <a:defRPr/>
                </a:pPr>
                <a:r>
                  <a:rPr lang="ru-RU" sz="1200" b="0" dirty="0">
                    <a:solidFill>
                      <a:schemeClr val="bg1"/>
                    </a:solidFill>
                  </a:rPr>
                  <a:t>несовершеннолетних </a:t>
                </a:r>
                <a:br>
                  <a:rPr lang="ru-RU" sz="1200" b="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при администрации </a:t>
                </a:r>
                <a:br>
                  <a:rPr lang="ru-RU" sz="1200" b="0" dirty="0">
                    <a:solidFill>
                      <a:schemeClr val="bg1"/>
                    </a:solidFill>
                  </a:rPr>
                </a:br>
                <a:r>
                  <a:rPr lang="ru-RU" sz="1200" b="0" dirty="0">
                    <a:solidFill>
                      <a:schemeClr val="bg1"/>
                    </a:solidFill>
                  </a:rPr>
                  <a:t>г. Ишима</a:t>
                </a:r>
              </a:p>
            </p:txBody>
          </p:sp>
          <p:sp>
            <p:nvSpPr>
              <p:cNvPr id="118" name="Rectangle 11"/>
              <p:cNvSpPr>
                <a:spLocks noChangeArrowheads="1"/>
              </p:cNvSpPr>
              <p:nvPr/>
            </p:nvSpPr>
            <p:spPr bwMode="auto">
              <a:xfrm>
                <a:off x="4857750" y="1546225"/>
                <a:ext cx="2074863" cy="935038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63500" dir="18412194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Библиотеки,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художественные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 и музыкальные школы,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ru-RU" sz="1400" b="0" dirty="0">
                    <a:solidFill>
                      <a:schemeClr val="bg1"/>
                    </a:solidFill>
                  </a:rPr>
                  <a:t>дома культуры</a:t>
                </a:r>
              </a:p>
            </p:txBody>
          </p:sp>
          <p:sp>
            <p:nvSpPr>
              <p:cNvPr id="119" name="Rectangle 13"/>
              <p:cNvSpPr>
                <a:spLocks noChangeArrowheads="1"/>
              </p:cNvSpPr>
              <p:nvPr/>
            </p:nvSpPr>
            <p:spPr bwMode="auto">
              <a:xfrm>
                <a:off x="6602413" y="4605338"/>
                <a:ext cx="2162175" cy="673100"/>
              </a:xfrm>
              <a:prstGeom prst="rect">
                <a:avLst/>
              </a:prstGeom>
              <a:solidFill>
                <a:srgbClr val="5B5BC9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accent2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АУ ИГ ЦСОН «Забота»,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Центр «Согласие»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b="0">
                    <a:solidFill>
                      <a:schemeClr val="bg1"/>
                    </a:solidFill>
                  </a:rPr>
                  <a:t>АУ «ИГ ЦПН»</a:t>
                </a:r>
              </a:p>
            </p:txBody>
          </p:sp>
          <p:sp>
            <p:nvSpPr>
              <p:cNvPr id="120" name="Arc 14"/>
              <p:cNvSpPr>
                <a:spLocks/>
              </p:cNvSpPr>
              <p:nvPr/>
            </p:nvSpPr>
            <p:spPr bwMode="auto">
              <a:xfrm flipH="1">
                <a:off x="1354138" y="1828800"/>
                <a:ext cx="958850" cy="8556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Arc 16"/>
              <p:cNvSpPr>
                <a:spLocks/>
              </p:cNvSpPr>
              <p:nvPr/>
            </p:nvSpPr>
            <p:spPr bwMode="auto">
              <a:xfrm>
                <a:off x="7024688" y="1808163"/>
                <a:ext cx="958850" cy="8556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Arc 17"/>
              <p:cNvSpPr>
                <a:spLocks/>
              </p:cNvSpPr>
              <p:nvPr/>
            </p:nvSpPr>
            <p:spPr bwMode="auto">
              <a:xfrm flipV="1">
                <a:off x="7080250" y="5245100"/>
                <a:ext cx="958850" cy="8556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Line 19"/>
              <p:cNvSpPr>
                <a:spLocks noChangeShapeType="1"/>
              </p:cNvSpPr>
              <p:nvPr/>
            </p:nvSpPr>
            <p:spPr bwMode="auto">
              <a:xfrm>
                <a:off x="8053388" y="3416300"/>
                <a:ext cx="0" cy="290513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Line 20"/>
              <p:cNvSpPr>
                <a:spLocks noChangeShapeType="1"/>
              </p:cNvSpPr>
              <p:nvPr/>
            </p:nvSpPr>
            <p:spPr bwMode="auto">
              <a:xfrm>
                <a:off x="8061325" y="4340225"/>
                <a:ext cx="0" cy="33655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Line 21"/>
              <p:cNvSpPr>
                <a:spLocks noChangeShapeType="1"/>
              </p:cNvSpPr>
              <p:nvPr/>
            </p:nvSpPr>
            <p:spPr bwMode="auto">
              <a:xfrm flipV="1">
                <a:off x="4491038" y="1784350"/>
                <a:ext cx="33337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Line 30"/>
              <p:cNvSpPr>
                <a:spLocks noChangeShapeType="1"/>
              </p:cNvSpPr>
              <p:nvPr/>
            </p:nvSpPr>
            <p:spPr bwMode="auto">
              <a:xfrm>
                <a:off x="6115050" y="4019550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Line 31"/>
              <p:cNvSpPr>
                <a:spLocks noChangeShapeType="1"/>
              </p:cNvSpPr>
              <p:nvPr/>
            </p:nvSpPr>
            <p:spPr bwMode="auto">
              <a:xfrm>
                <a:off x="6086475" y="4818063"/>
                <a:ext cx="450850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Line 32"/>
              <p:cNvSpPr>
                <a:spLocks noChangeShapeType="1"/>
              </p:cNvSpPr>
              <p:nvPr/>
            </p:nvSpPr>
            <p:spPr bwMode="auto">
              <a:xfrm flipH="1">
                <a:off x="5476875" y="4992688"/>
                <a:ext cx="1588" cy="60960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>
              <a:off x="4354513" y="5895975"/>
              <a:ext cx="45085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76FB81-760C-4C4C-8808-08B117502FE3}" type="slidenum">
              <a:rPr lang="ru-RU" smtClean="0">
                <a:latin typeface="Arial" pitchFamily="34" charset="0"/>
              </a:rPr>
              <a:pPr/>
              <a:t>47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98147" name="Text Box 3"/>
          <p:cNvSpPr txBox="1">
            <a:spLocks noChangeArrowheads="1"/>
          </p:cNvSpPr>
          <p:nvPr/>
        </p:nvSpPr>
        <p:spPr bwMode="auto">
          <a:xfrm>
            <a:off x="604838" y="1169988"/>
            <a:ext cx="8323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>
                <a:solidFill>
                  <a:srgbClr val="C00000"/>
                </a:solidFill>
              </a:rPr>
              <a:t>Состояние </a:t>
            </a:r>
            <a:r>
              <a:rPr lang="ru-RU" sz="1800" dirty="0" smtClean="0">
                <a:solidFill>
                  <a:srgbClr val="C00000"/>
                </a:solidFill>
              </a:rPr>
              <a:t>преступности среди </a:t>
            </a:r>
            <a:r>
              <a:rPr lang="ru-RU" sz="1800" dirty="0">
                <a:solidFill>
                  <a:srgbClr val="C00000"/>
                </a:solidFill>
              </a:rPr>
              <a:t>обучающихся  </a:t>
            </a:r>
            <a:r>
              <a:rPr lang="ru-RU" sz="1800" dirty="0" smtClean="0">
                <a:solidFill>
                  <a:srgbClr val="C00000"/>
                </a:solidFill>
              </a:rPr>
              <a:t>МАОУ </a:t>
            </a:r>
            <a:r>
              <a:rPr lang="ru-RU" sz="1800" dirty="0">
                <a:solidFill>
                  <a:srgbClr val="C00000"/>
                </a:solidFill>
              </a:rPr>
              <a:t>СОШ №12</a:t>
            </a:r>
          </a:p>
        </p:txBody>
      </p:sp>
      <p:sp>
        <p:nvSpPr>
          <p:cNvPr id="43018" name="Прямоугольник 17"/>
          <p:cNvSpPr>
            <a:spLocks noChangeArrowheads="1"/>
          </p:cNvSpPr>
          <p:nvPr/>
        </p:nvSpPr>
        <p:spPr bwMode="auto">
          <a:xfrm>
            <a:off x="669925" y="1970088"/>
            <a:ext cx="8193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</a:rPr>
              <a:t>В 2010 и 2011 гг. обучающиеся </a:t>
            </a:r>
            <a:r>
              <a:rPr lang="ru-RU" sz="1800" b="0" dirty="0" smtClean="0">
                <a:solidFill>
                  <a:schemeClr val="tx1"/>
                </a:solidFill>
              </a:rPr>
              <a:t>МАОУ </a:t>
            </a:r>
            <a:r>
              <a:rPr lang="ru-RU" sz="1800" b="0" dirty="0">
                <a:solidFill>
                  <a:schemeClr val="tx1"/>
                </a:solidFill>
              </a:rPr>
              <a:t>СОШ №12 преступлений и правонарушений не совершили.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3125788"/>
            <a:ext cx="8323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>
                <a:solidFill>
                  <a:srgbClr val="C00000"/>
                </a:solidFill>
              </a:rPr>
              <a:t>Отсев обучающихся из </a:t>
            </a:r>
            <a:r>
              <a:rPr lang="ru-RU" sz="1800" dirty="0" smtClean="0">
                <a:solidFill>
                  <a:srgbClr val="C00000"/>
                </a:solidFill>
              </a:rPr>
              <a:t>МАОУ </a:t>
            </a:r>
            <a:r>
              <a:rPr lang="ru-RU" sz="1800" dirty="0">
                <a:solidFill>
                  <a:srgbClr val="C00000"/>
                </a:solidFill>
              </a:rPr>
              <a:t>СОШ №12</a:t>
            </a: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720725" y="3851275"/>
            <a:ext cx="797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</a:rPr>
              <a:t>В 2011 году отсева из </a:t>
            </a:r>
            <a:r>
              <a:rPr lang="ru-RU" sz="1800" b="0" dirty="0" smtClean="0">
                <a:solidFill>
                  <a:schemeClr val="tx1"/>
                </a:solidFill>
              </a:rPr>
              <a:t>МАОУ </a:t>
            </a:r>
            <a:r>
              <a:rPr lang="ru-RU" sz="1800" b="0" dirty="0">
                <a:solidFill>
                  <a:schemeClr val="tx1"/>
                </a:solidFill>
              </a:rPr>
              <a:t>СОШ №12 нет.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20700" y="4516438"/>
            <a:ext cx="8323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>
                <a:solidFill>
                  <a:srgbClr val="C00000"/>
                </a:solidFill>
              </a:rPr>
              <a:t>Количество впервые выявленных несовершеннолетних, употребляющих наркотические и психотропные вещества</a:t>
            </a:r>
          </a:p>
        </p:txBody>
      </p:sp>
      <p:sp>
        <p:nvSpPr>
          <p:cNvPr id="43022" name="Прямоугольник 21"/>
          <p:cNvSpPr>
            <a:spLocks noChangeArrowheads="1"/>
          </p:cNvSpPr>
          <p:nvPr/>
        </p:nvSpPr>
        <p:spPr bwMode="auto">
          <a:xfrm>
            <a:off x="711200" y="5553075"/>
            <a:ext cx="8154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</a:rPr>
              <a:t>Случаев употребления наркотических и психотропных веществ не выявлено.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15E8-E54F-4718-B6BD-944467E7DCA5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44041" name="TextBox 16"/>
          <p:cNvSpPr txBox="1">
            <a:spLocks noChangeArrowheads="1"/>
          </p:cNvSpPr>
          <p:nvPr/>
        </p:nvSpPr>
        <p:spPr bwMode="auto">
          <a:xfrm>
            <a:off x="0" y="128428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В 2011 году нет обучающихся, не завершивших основное образование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66725" y="2247900"/>
          <a:ext cx="421005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4825" y="2181225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%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048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Доля  обучающихся, не завершивших основное образование</a:t>
            </a:r>
            <a:endParaRPr lang="ru-RU" sz="1800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724401" y="2295525"/>
            <a:ext cx="40481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Доля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обучающихся, не завершивших среднее образование, уменьшилась по сравнению с 2010 годом. В 2011 году один выпускник не сдал ЕГЭ.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Причины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неблагополучная обстановка в семье;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отсутствие мотивации к обучению и успешной сдаче экзамена;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недостаточная индивидуальная работа с обучающимся учителя-предметника и классного руководителя.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Необходимо</a:t>
            </a:r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усилить контроль за работой классных руководителей, учителей – предметников,;</a:t>
            </a:r>
          </a:p>
          <a:p>
            <a:pPr eaLnBrk="0" hangingPunct="0"/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проводить тематический контроль  по этим предметам;</a:t>
            </a:r>
          </a:p>
          <a:p>
            <a:pPr eaLnBrk="0" hangingPunct="0"/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своевременно выявлять группу учебного риска, организовывать работу с ними, </a:t>
            </a:r>
          </a:p>
          <a:p>
            <a:pPr eaLnBrk="0" hangingPunct="0"/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готовить обучающихся к сдаче экзаменов в новой форме  по тестам, в том числе, психологически.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383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Доля  обучающихся, не завершивших среднее образование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6D5E2-7187-4444-ACFE-80D52391A831}" type="slidenum">
              <a:rPr lang="ru-RU" smtClean="0">
                <a:latin typeface="Arial" pitchFamily="34" charset="0"/>
              </a:rPr>
              <a:pPr/>
              <a:t>49</a:t>
            </a:fld>
            <a:endParaRPr lang="ru-RU" smtClean="0">
              <a:latin typeface="Arial" pitchFamily="34" charset="0"/>
            </a:endParaRPr>
          </a:p>
        </p:txBody>
      </p:sp>
      <p:graphicFrame>
        <p:nvGraphicFramePr>
          <p:cNvPr id="18" name="Диаграмма 13"/>
          <p:cNvGraphicFramePr>
            <a:graphicFrameLocks/>
          </p:cNvGraphicFramePr>
          <p:nvPr/>
        </p:nvGraphicFramePr>
        <p:xfrm>
          <a:off x="542925" y="1581150"/>
          <a:ext cx="82391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857250" y="1562100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361950" y="5381625"/>
            <a:ext cx="7505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 dirty="0">
                <a:solidFill>
                  <a:schemeClr val="tx1"/>
                </a:solidFill>
              </a:rPr>
              <a:t>При проведении социологических опросов используются методики, представленные Департаментом образования и науки Тюменской области, ТОГИРРО, АНО «Центр профилактики наркомании</a:t>
            </a:r>
            <a:r>
              <a:rPr lang="ru-RU" sz="1600" b="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Отмечается положительная динамика развития отношений обучающихся по всем критериям.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858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Итоги социологических опросов обучающихся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902F24-3830-4487-978D-1AAF113B618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400050" y="330200"/>
            <a:ext cx="82423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 ПРОГРАММЫ РАЗВИТИЯ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МАОУ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СОШ №12</a:t>
            </a:r>
          </a:p>
        </p:txBody>
      </p:sp>
      <p:graphicFrame>
        <p:nvGraphicFramePr>
          <p:cNvPr id="1163334" name="Group 70"/>
          <p:cNvGraphicFramePr>
            <a:graphicFrameLocks noGrp="1"/>
          </p:cNvGraphicFramePr>
          <p:nvPr/>
        </p:nvGraphicFramePr>
        <p:xfrm>
          <a:off x="474663" y="1416050"/>
          <a:ext cx="8194675" cy="5049838"/>
        </p:xfrm>
        <a:graphic>
          <a:graphicData uri="http://schemas.openxmlformats.org/drawingml/2006/table">
            <a:tbl>
              <a:tblPr/>
              <a:tblGrid>
                <a:gridCol w="8194675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Анализ существующего положения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Определение целей и задач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План мероприятий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Показатели оценки деятельности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Финансовые затраты на реализацию Программы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63326" name="AutoShape 62"/>
          <p:cNvSpPr>
            <a:spLocks noChangeArrowheads="1"/>
          </p:cNvSpPr>
          <p:nvPr/>
        </p:nvSpPr>
        <p:spPr bwMode="auto">
          <a:xfrm rot="5400000">
            <a:off x="4166394" y="1991519"/>
            <a:ext cx="55403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3327" name="AutoShape 63"/>
          <p:cNvSpPr>
            <a:spLocks noChangeArrowheads="1"/>
          </p:cNvSpPr>
          <p:nvPr/>
        </p:nvSpPr>
        <p:spPr bwMode="auto">
          <a:xfrm rot="5400000">
            <a:off x="4163219" y="3004344"/>
            <a:ext cx="5699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3328" name="AutoShape 64"/>
          <p:cNvSpPr>
            <a:spLocks noChangeArrowheads="1"/>
          </p:cNvSpPr>
          <p:nvPr/>
        </p:nvSpPr>
        <p:spPr bwMode="auto">
          <a:xfrm rot="5400000">
            <a:off x="4167982" y="3929856"/>
            <a:ext cx="5699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3329" name="AutoShape 65"/>
          <p:cNvSpPr>
            <a:spLocks noChangeArrowheads="1"/>
          </p:cNvSpPr>
          <p:nvPr/>
        </p:nvSpPr>
        <p:spPr bwMode="auto">
          <a:xfrm rot="5400000">
            <a:off x="4172745" y="4910931"/>
            <a:ext cx="5699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40D87F-49A0-4F83-8A0F-DFA8A8815863}" type="slidenum">
              <a:rPr lang="ru-RU" smtClean="0">
                <a:latin typeface="Arial" pitchFamily="34" charset="0"/>
              </a:rPr>
              <a:pPr/>
              <a:t>50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98148" name="Line 4"/>
          <p:cNvSpPr>
            <a:spLocks noChangeShapeType="1"/>
          </p:cNvSpPr>
          <p:nvPr/>
        </p:nvSpPr>
        <p:spPr bwMode="auto">
          <a:xfrm>
            <a:off x="957263" y="6845300"/>
            <a:ext cx="7704137" cy="127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7" name="Диаграмма 18"/>
          <p:cNvGraphicFramePr>
            <a:graphicFrameLocks/>
          </p:cNvGraphicFramePr>
          <p:nvPr/>
        </p:nvGraphicFramePr>
        <p:xfrm>
          <a:off x="1765300" y="3733800"/>
          <a:ext cx="642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9715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Доля обучающихся, охваченных </a:t>
            </a:r>
            <a:r>
              <a:rPr lang="ru-RU" sz="1800" dirty="0" err="1" smtClean="0">
                <a:solidFill>
                  <a:srgbClr val="C00000"/>
                </a:solidFill>
              </a:rPr>
              <a:t>досуговой</a:t>
            </a:r>
            <a:r>
              <a:rPr lang="ru-RU" sz="1800" dirty="0" smtClean="0">
                <a:solidFill>
                  <a:srgbClr val="C00000"/>
                </a:solidFill>
              </a:rPr>
              <a:t> деятельностью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750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Охват внеурочной занятостью (с учетом многоразового охвата)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16" name="Диаграмма 16"/>
          <p:cNvGraphicFramePr>
            <a:graphicFrameLocks/>
          </p:cNvGraphicFramePr>
          <p:nvPr/>
        </p:nvGraphicFramePr>
        <p:xfrm>
          <a:off x="1854200" y="1397000"/>
          <a:ext cx="6134100" cy="165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AC93E-82AB-4223-B9E6-C4986F4DC23D}" type="slidenum">
              <a:rPr lang="ru-RU" smtClean="0">
                <a:latin typeface="Arial" pitchFamily="34" charset="0"/>
              </a:rPr>
              <a:pPr/>
              <a:t>51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98148" name="Line 4"/>
          <p:cNvSpPr>
            <a:spLocks noChangeShapeType="1"/>
          </p:cNvSpPr>
          <p:nvPr/>
        </p:nvSpPr>
        <p:spPr bwMode="auto">
          <a:xfrm>
            <a:off x="957263" y="6845300"/>
            <a:ext cx="7704137" cy="127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066" name="TextBox 18"/>
          <p:cNvSpPr txBox="1">
            <a:spLocks noChangeArrowheads="1"/>
          </p:cNvSpPr>
          <p:nvPr/>
        </p:nvSpPr>
        <p:spPr bwMode="auto">
          <a:xfrm>
            <a:off x="533400" y="4960938"/>
            <a:ext cx="7977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</a:rPr>
              <a:t>В 2011 году на базе </a:t>
            </a:r>
            <a:r>
              <a:rPr lang="ru-RU" sz="1800" b="0" dirty="0" smtClean="0">
                <a:solidFill>
                  <a:schemeClr val="tx1"/>
                </a:solidFill>
              </a:rPr>
              <a:t>МАОУ </a:t>
            </a:r>
            <a:r>
              <a:rPr lang="ru-RU" sz="1800" b="0" dirty="0">
                <a:solidFill>
                  <a:schemeClr val="tx1"/>
                </a:solidFill>
              </a:rPr>
              <a:t>СОШ №12 лагерь дневного пребывания не </a:t>
            </a:r>
            <a:r>
              <a:rPr lang="ru-RU" sz="1800" b="0" dirty="0" smtClean="0">
                <a:solidFill>
                  <a:schemeClr val="tx1"/>
                </a:solidFill>
              </a:rPr>
              <a:t>функционировал в </a:t>
            </a:r>
            <a:r>
              <a:rPr lang="ru-RU" sz="1800" b="0" dirty="0">
                <a:solidFill>
                  <a:schemeClr val="tx1"/>
                </a:solidFill>
              </a:rPr>
              <a:t>связи с реконструкцией и модернизацией здания школы и территории</a:t>
            </a:r>
            <a:r>
              <a:rPr lang="ru-RU" sz="1800" b="0" dirty="0" smtClean="0">
                <a:solidFill>
                  <a:schemeClr val="tx1"/>
                </a:solidFill>
              </a:rPr>
              <a:t>. Обучающиеся МАОУ СОШ № 12 отдыхали на базе других учреждений.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8107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Охват отдыхом детей до 17 лет в лагере дневного пребывания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на базе МАОУ СОШ №12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967711" y="1847850"/>
          <a:ext cx="4652163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476AF-5DC1-4E42-9CEF-206E74FAA474}" type="slidenum">
              <a:rPr lang="ru-RU" smtClean="0">
                <a:latin typeface="Arial" pitchFamily="34" charset="0"/>
              </a:rPr>
              <a:pPr/>
              <a:t>52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98148" name="Line 4"/>
          <p:cNvSpPr>
            <a:spLocks noChangeShapeType="1"/>
          </p:cNvSpPr>
          <p:nvPr/>
        </p:nvSpPr>
        <p:spPr bwMode="auto">
          <a:xfrm>
            <a:off x="957263" y="6845300"/>
            <a:ext cx="7704137" cy="127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/>
        </p:nvGraphicFramePr>
        <p:xfrm>
          <a:off x="1498600" y="1882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социально ответственной личности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0967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Доля обучающихся в возрасте от 5 до 18 лет, охваченных услугами дополнительного образования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A1A148-4C07-4FB1-BA84-4940C6EF4CD4}" type="slidenum">
              <a:rPr lang="ru-RU" smtClean="0"/>
              <a:pPr/>
              <a:t>53</a:t>
            </a:fld>
            <a:endParaRPr lang="ru-RU" smtClean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01637" y="1486728"/>
          <a:ext cx="7717934" cy="407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808038" y="5645150"/>
            <a:ext cx="7623175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0" dirty="0">
                <a:solidFill>
                  <a:schemeClr val="tx1"/>
                </a:solidFill>
              </a:rPr>
              <a:t>Результаты углублённого медицинского осмотра </a:t>
            </a:r>
            <a:r>
              <a:rPr lang="ru-RU" sz="1300" b="0" dirty="0" smtClean="0">
                <a:solidFill>
                  <a:schemeClr val="tx1"/>
                </a:solidFill>
              </a:rPr>
              <a:t>обучающихся свидетельствуют </a:t>
            </a:r>
            <a:r>
              <a:rPr lang="ru-RU" sz="1300" b="0" dirty="0">
                <a:solidFill>
                  <a:schemeClr val="tx1"/>
                </a:solidFill>
              </a:rPr>
              <a:t>об увеличении числа детей, отнесенных к основной группе </a:t>
            </a:r>
            <a:r>
              <a:rPr lang="ru-RU" sz="1300" b="0" dirty="0" smtClean="0">
                <a:solidFill>
                  <a:schemeClr val="tx1"/>
                </a:solidFill>
              </a:rPr>
              <a:t>здоровья, </a:t>
            </a:r>
            <a:r>
              <a:rPr lang="ru-RU" sz="1300" b="0" dirty="0">
                <a:solidFill>
                  <a:schemeClr val="tx1"/>
                </a:solidFill>
              </a:rPr>
              <a:t>и уменьшении числа детей в </a:t>
            </a:r>
            <a:r>
              <a:rPr lang="en-US" sz="1300" b="0" dirty="0">
                <a:solidFill>
                  <a:schemeClr val="tx1"/>
                </a:solidFill>
              </a:rPr>
              <a:t>III</a:t>
            </a:r>
            <a:r>
              <a:rPr lang="ru-RU" sz="1300" b="0" dirty="0">
                <a:solidFill>
                  <a:schemeClr val="tx1"/>
                </a:solidFill>
              </a:rPr>
              <a:t>, </a:t>
            </a:r>
            <a:r>
              <a:rPr lang="en-US" sz="1300" b="0" dirty="0">
                <a:solidFill>
                  <a:schemeClr val="tx1"/>
                </a:solidFill>
              </a:rPr>
              <a:t>IV</a:t>
            </a:r>
            <a:r>
              <a:rPr lang="ru-RU" sz="1300" b="0" dirty="0">
                <a:solidFill>
                  <a:schemeClr val="tx1"/>
                </a:solidFill>
              </a:rPr>
              <a:t> группах </a:t>
            </a:r>
            <a:r>
              <a:rPr lang="ru-RU" sz="1300" b="0" dirty="0" smtClean="0">
                <a:solidFill>
                  <a:schemeClr val="tx1"/>
                </a:solidFill>
              </a:rPr>
              <a:t>здоровья за счет эффективного использования </a:t>
            </a:r>
            <a:r>
              <a:rPr lang="ru-RU" sz="1300" b="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1300" b="0" dirty="0" smtClean="0">
                <a:solidFill>
                  <a:schemeClr val="tx1"/>
                </a:solidFill>
              </a:rPr>
              <a:t> технологий в ОУ.</a:t>
            </a:r>
            <a:endParaRPr kumimoji="1"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429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Распределение обучающихся по группам здоровья, %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1057275" y="2967038"/>
          <a:ext cx="7191375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9C337E-22C7-42AD-9126-BC1FD4128633}" type="slidenum">
              <a:rPr lang="ru-RU" smtClean="0"/>
              <a:pPr/>
              <a:t>54</a:t>
            </a:fld>
            <a:endParaRPr lang="ru-RU" smtClean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1169988"/>
            <a:ext cx="914400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1600" dirty="0" smtClean="0">
                <a:solidFill>
                  <a:srgbClr val="C00000"/>
                </a:solidFill>
              </a:rPr>
              <a:t>Реализация программ здоровья в ОУ</a:t>
            </a:r>
            <a:endParaRPr lang="en-US" sz="1600" dirty="0">
              <a:solidFill>
                <a:srgbClr val="C00000"/>
              </a:solidFill>
            </a:endParaRPr>
          </a:p>
          <a:p>
            <a:pPr algn="ctr">
              <a:tabLst>
                <a:tab pos="5921375" algn="l"/>
              </a:tabLst>
            </a:pPr>
            <a:endParaRPr lang="ru-RU" sz="1600" dirty="0">
              <a:solidFill>
                <a:schemeClr val="accent2"/>
              </a:solidFill>
            </a:endParaRPr>
          </a:p>
          <a:p>
            <a:pPr algn="ctr">
              <a:tabLst>
                <a:tab pos="5921375" algn="l"/>
              </a:tabLst>
            </a:pPr>
            <a:r>
              <a:rPr lang="ru-RU" b="0" dirty="0">
                <a:solidFill>
                  <a:schemeClr val="tx1"/>
                </a:solidFill>
              </a:rPr>
              <a:t>В течение трех лет программа «Здоровье» в ОУ реализуется на 100%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717550" y="2435225"/>
            <a:ext cx="78867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Доля детей, занимающихся в спортивных секциях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41314" y="5776913"/>
            <a:ext cx="7669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</a:rPr>
              <a:t>Наблюдается </a:t>
            </a:r>
            <a:r>
              <a:rPr lang="ru-RU" sz="1400" b="0" dirty="0" smtClean="0">
                <a:solidFill>
                  <a:schemeClr val="tx1"/>
                </a:solidFill>
              </a:rPr>
              <a:t>снижение на 2,5% показателя занятости обучающихся в спортивных секциях, что связано с трудностями организации занятий спортивных секций в условиях капитального ремонта. По его окончании работа </a:t>
            </a:r>
            <a:r>
              <a:rPr lang="ru-RU" sz="1400" b="0" dirty="0">
                <a:solidFill>
                  <a:schemeClr val="tx1"/>
                </a:solidFill>
              </a:rPr>
              <a:t>в данном </a:t>
            </a:r>
            <a:r>
              <a:rPr lang="ru-RU" sz="1400" b="0" dirty="0" smtClean="0">
                <a:solidFill>
                  <a:schemeClr val="tx1"/>
                </a:solidFill>
              </a:rPr>
              <a:t>направлении будет активизирована.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99568C-C90A-449A-B3E2-7CD4AE767EAF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8300" y="1193800"/>
            <a:ext cx="8128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Количество уроков, пропущенных по болезни, в расчете на одного </a:t>
            </a:r>
            <a:r>
              <a:rPr lang="ru-RU" sz="1600" dirty="0" smtClean="0">
                <a:solidFill>
                  <a:srgbClr val="C00000"/>
                </a:solidFill>
              </a:rPr>
              <a:t>обучающегося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0"/>
          <p:cNvGraphicFramePr>
            <a:graphicFrameLocks/>
          </p:cNvGraphicFramePr>
          <p:nvPr/>
        </p:nvGraphicFramePr>
        <p:xfrm>
          <a:off x="1482725" y="2020888"/>
          <a:ext cx="60960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5" y="5829300"/>
            <a:ext cx="7572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Количество уроков, пропущенных по болезни, в расчете на одного обучающегося сократилось благодаря целенаправленной работе по профилактике гриппа и ОРВИ, проводимой в ОУ.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483C3-A290-4725-8CF3-5688426D468C}" type="slidenum">
              <a:rPr lang="ru-RU" smtClean="0"/>
              <a:pPr/>
              <a:t>56</a:t>
            </a:fld>
            <a:endParaRPr lang="ru-RU" smtClean="0"/>
          </a:p>
        </p:txBody>
      </p:sp>
      <p:graphicFrame>
        <p:nvGraphicFramePr>
          <p:cNvPr id="15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81113" y="4297364"/>
          <a:ext cx="7081838" cy="188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876300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Индекс здоровья детей</a:t>
            </a: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3879850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2137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Доля детей, отнесенных к спец.мед. группе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3124200"/>
            <a:ext cx="867877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algn="just"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Индекс здоровья за 2011 значительно возрос в связи с планомерными профилактическими мероприятиями, эффективным использованием </a:t>
            </a:r>
            <a:r>
              <a:rPr lang="ru-RU" sz="13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здоровьесберегающих</a:t>
            </a: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технологий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6164263"/>
            <a:ext cx="8502316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algn="just"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Наблюдается </a:t>
            </a:r>
            <a:r>
              <a:rPr lang="ru-RU" sz="1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</a:t>
            </a: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количества детей, отнесенных к </a:t>
            </a:r>
            <a:r>
              <a:rPr lang="ru-RU" sz="13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спец.мед.группе</a:t>
            </a: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за счет целенаправленной работы по внедрению </a:t>
            </a:r>
            <a:r>
              <a:rPr lang="ru-RU" sz="13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здоровьесберегающих</a:t>
            </a:r>
            <a:r>
              <a:rPr lang="ru-RU" sz="13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технологий.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247775" y="1190624"/>
          <a:ext cx="6562725" cy="199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ChangeArrowheads="1"/>
          </p:cNvSpPr>
          <p:nvPr/>
        </p:nvSpPr>
        <p:spPr bwMode="auto">
          <a:xfrm>
            <a:off x="0" y="33940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0">
                <a:solidFill>
                  <a:schemeClr val="tx1"/>
                </a:solidFill>
                <a:cs typeface="Arial" pitchFamily="34" charset="0"/>
              </a:rPr>
              <a:t>Отсутствуют случаи детского травматизма.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C80CE5-CB99-4192-8DB7-E41139E6E468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251331" name="Text Box 3"/>
          <p:cNvSpPr txBox="1">
            <a:spLocks noChangeArrowheads="1"/>
          </p:cNvSpPr>
          <p:nvPr/>
        </p:nvSpPr>
        <p:spPr bwMode="auto">
          <a:xfrm>
            <a:off x="0" y="1352550"/>
            <a:ext cx="9143999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C00000"/>
                </a:solidFill>
              </a:rPr>
              <a:t>Количество случаев детского  травматизма в </a:t>
            </a:r>
            <a:r>
              <a:rPr lang="ru-RU" sz="1600" dirty="0" smtClean="0">
                <a:solidFill>
                  <a:srgbClr val="C00000"/>
                </a:solidFill>
              </a:rPr>
              <a:t>МАОУ СОШ № 12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3256" name="Rectangle 12"/>
          <p:cNvSpPr>
            <a:spLocks noChangeArrowheads="1"/>
          </p:cNvSpPr>
          <p:nvPr/>
        </p:nvSpPr>
        <p:spPr bwMode="auto">
          <a:xfrm>
            <a:off x="-323850" y="403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3257" name="Rectangle 13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8" name="Rectangle 14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Group 86"/>
          <p:cNvGraphicFramePr>
            <a:graphicFrameLocks noGrp="1"/>
          </p:cNvGraphicFramePr>
          <p:nvPr/>
        </p:nvGraphicFramePr>
        <p:xfrm>
          <a:off x="1109663" y="1889125"/>
          <a:ext cx="7437437" cy="129095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51150"/>
                <a:gridCol w="1528762"/>
                <a:gridCol w="1528763"/>
                <a:gridCol w="1528762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Обучающиеся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6"/>
          <p:cNvGraphicFramePr>
            <a:graphicFrameLocks/>
          </p:cNvGraphicFramePr>
          <p:nvPr/>
        </p:nvGraphicFramePr>
        <p:xfrm>
          <a:off x="1181100" y="3168649"/>
          <a:ext cx="7353299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ext Box 94"/>
          <p:cNvSpPr txBox="1">
            <a:spLocks noChangeArrowheads="1"/>
          </p:cNvSpPr>
          <p:nvPr/>
        </p:nvSpPr>
        <p:spPr bwMode="auto">
          <a:xfrm>
            <a:off x="0" y="602615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Наблюдается положительная динамика  по сравнению с прошлым годом</a:t>
            </a:r>
          </a:p>
        </p:txBody>
      </p:sp>
      <p:sp>
        <p:nvSpPr>
          <p:cNvPr id="1638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45F472-2A8B-4429-92FE-E3F4BDD809E2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1798148" name="Line 4"/>
          <p:cNvSpPr>
            <a:spLocks noChangeShapeType="1"/>
          </p:cNvSpPr>
          <p:nvPr/>
        </p:nvSpPr>
        <p:spPr bwMode="auto">
          <a:xfrm>
            <a:off x="957263" y="6845300"/>
            <a:ext cx="7704137" cy="127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90550" y="911225"/>
            <a:ext cx="8224838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C00000"/>
                </a:solidFill>
              </a:rPr>
              <a:t>Состояние материально-технической базы </a:t>
            </a:r>
            <a:r>
              <a:rPr lang="ru-RU" sz="1600" dirty="0" smtClean="0">
                <a:solidFill>
                  <a:srgbClr val="C00000"/>
                </a:solidFill>
              </a:rPr>
              <a:t>МАОУ СОШ № 12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(укомплектованность </a:t>
            </a:r>
            <a:r>
              <a:rPr lang="ru-RU" sz="1600" dirty="0" err="1">
                <a:solidFill>
                  <a:srgbClr val="C00000"/>
                </a:solidFill>
              </a:rPr>
              <a:t>разноростовой</a:t>
            </a:r>
            <a:r>
              <a:rPr lang="ru-RU" sz="1600" dirty="0">
                <a:solidFill>
                  <a:srgbClr val="C00000"/>
                </a:solidFill>
              </a:rPr>
              <a:t> мебелью)</a:t>
            </a:r>
          </a:p>
        </p:txBody>
      </p:sp>
      <p:graphicFrame>
        <p:nvGraphicFramePr>
          <p:cNvPr id="23" name="Group 97"/>
          <p:cNvGraphicFramePr>
            <a:graphicFrameLocks/>
          </p:cNvGraphicFramePr>
          <p:nvPr/>
        </p:nvGraphicFramePr>
        <p:xfrm>
          <a:off x="909637" y="1582738"/>
          <a:ext cx="7272337" cy="11887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75418"/>
                <a:gridCol w="2721502"/>
                <a:gridCol w="2275417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комплектов мебели</a:t>
                      </a:r>
                      <a:b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(стол и 2 стула в учебных классах)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комплектов </a:t>
                      </a:r>
                      <a:r>
                        <a:rPr kumimoji="0" lang="ru-RU" sz="12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разноростовой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мебели (шт.)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0" y="32861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AA6DC6-B6B5-4029-ADA6-9C06C60BF251}" type="slidenum">
              <a:rPr lang="ru-RU" smtClean="0"/>
              <a:pPr/>
              <a:t>59</a:t>
            </a:fld>
            <a:endParaRPr lang="ru-RU" smtClean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C00000"/>
                </a:solidFill>
              </a:rPr>
              <a:t>Лицензирование медицинского </a:t>
            </a:r>
            <a:r>
              <a:rPr lang="ru-RU" sz="1600" dirty="0" smtClean="0">
                <a:solidFill>
                  <a:srgbClr val="C00000"/>
                </a:solidFill>
              </a:rPr>
              <a:t>кабинета МАОУ СОШ №12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15" name="Group 108"/>
          <p:cNvGraphicFramePr>
            <a:graphicFrameLocks/>
          </p:cNvGraphicFramePr>
          <p:nvPr/>
        </p:nvGraphicFramePr>
        <p:xfrm>
          <a:off x="1519238" y="1982788"/>
          <a:ext cx="6111519" cy="139947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08924"/>
                <a:gridCol w="1618472"/>
                <a:gridCol w="2584123"/>
              </a:tblGrid>
              <a:tr h="1011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лицензии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да/нет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окончания лицензии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Необходимая сумма для получения новой лицензии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horzOverflow="overflow"/>
                </a:tc>
              </a:tr>
              <a:tr h="387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24.04.2014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8138" y="4470400"/>
            <a:ext cx="830421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Состояние прочих объектов материально-технической базы сохранения и укрепления здоровья 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обучающихся(пищеблок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столовая, актовый и спортивный залы и др.) будет приведено в соответствие требованиям 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СанПиН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ходе капитального ремонта 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МАОУ 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СОШ № 12 в 2011 – 2012 гг.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AutoShape 6"/>
          <p:cNvCxnSpPr>
            <a:cxnSpLocks noChangeShapeType="1"/>
            <a:stCxn id="1862684" idx="3"/>
            <a:endCxn id="58" idx="3"/>
          </p:cNvCxnSpPr>
          <p:nvPr/>
        </p:nvCxnSpPr>
        <p:spPr bwMode="auto">
          <a:xfrm flipH="1" flipV="1">
            <a:off x="2051050" y="762000"/>
            <a:ext cx="1801813" cy="187642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FFDE6F-8767-4003-A15A-84014A769CA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238125" y="5949950"/>
            <a:ext cx="1981200" cy="5397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Системный администратор</a:t>
            </a:r>
          </a:p>
        </p:txBody>
      </p:sp>
      <p:cxnSp>
        <p:nvCxnSpPr>
          <p:cNvPr id="30725" name="AutoShape 3"/>
          <p:cNvCxnSpPr>
            <a:cxnSpLocks noChangeShapeType="1"/>
            <a:stCxn id="1862684" idx="3"/>
            <a:endCxn id="1862668" idx="3"/>
          </p:cNvCxnSpPr>
          <p:nvPr/>
        </p:nvCxnSpPr>
        <p:spPr bwMode="auto">
          <a:xfrm flipH="1">
            <a:off x="2051050" y="2638425"/>
            <a:ext cx="1801813" cy="1150938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26" name="AutoShape 4"/>
          <p:cNvCxnSpPr>
            <a:cxnSpLocks noChangeShapeType="1"/>
            <a:stCxn id="1862669" idx="3"/>
            <a:endCxn id="1862684" idx="3"/>
          </p:cNvCxnSpPr>
          <p:nvPr/>
        </p:nvCxnSpPr>
        <p:spPr bwMode="auto">
          <a:xfrm flipV="1">
            <a:off x="2051050" y="2638425"/>
            <a:ext cx="1801813" cy="52070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</p:cxnSp>
      <p:cxnSp>
        <p:nvCxnSpPr>
          <p:cNvPr id="30727" name="AutoShape 5"/>
          <p:cNvCxnSpPr>
            <a:cxnSpLocks noChangeShapeType="1"/>
            <a:endCxn id="1862670" idx="3"/>
          </p:cNvCxnSpPr>
          <p:nvPr/>
        </p:nvCxnSpPr>
        <p:spPr bwMode="auto">
          <a:xfrm rot="10800000">
            <a:off x="2051050" y="2170113"/>
            <a:ext cx="1511300" cy="40163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28" name="AutoShape 6"/>
          <p:cNvCxnSpPr>
            <a:cxnSpLocks noChangeShapeType="1"/>
            <a:stCxn id="1862684" idx="3"/>
            <a:endCxn id="1862671" idx="3"/>
          </p:cNvCxnSpPr>
          <p:nvPr/>
        </p:nvCxnSpPr>
        <p:spPr bwMode="auto">
          <a:xfrm flipH="1" flipV="1">
            <a:off x="2051050" y="1268413"/>
            <a:ext cx="1801813" cy="137001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862663" name="Text Box 7"/>
          <p:cNvSpPr txBox="1">
            <a:spLocks noChangeArrowheads="1"/>
          </p:cNvSpPr>
          <p:nvPr/>
        </p:nvSpPr>
        <p:spPr bwMode="auto">
          <a:xfrm>
            <a:off x="0" y="85725"/>
            <a:ext cx="914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УПРАВЛЕНИЯ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МАОУ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СОШ №12</a:t>
            </a:r>
          </a:p>
        </p:txBody>
      </p:sp>
      <p:sp>
        <p:nvSpPr>
          <p:cNvPr id="1862664" name="Rectangle 8"/>
          <p:cNvSpPr>
            <a:spLocks noChangeArrowheads="1"/>
          </p:cNvSpPr>
          <p:nvPr/>
        </p:nvSpPr>
        <p:spPr bwMode="auto">
          <a:xfrm>
            <a:off x="257175" y="5049838"/>
            <a:ext cx="1981200" cy="71913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 smtClean="0">
                <a:solidFill>
                  <a:schemeClr val="dk1"/>
                </a:solidFill>
                <a:latin typeface="+mn-lt"/>
              </a:rPr>
              <a:t>Медиатека</a:t>
            </a:r>
            <a:r>
              <a:rPr lang="ru-RU" sz="1200" dirty="0" smtClean="0">
                <a:solidFill>
                  <a:schemeClr val="dk1"/>
                </a:solidFill>
                <a:latin typeface="+mn-lt"/>
              </a:rPr>
              <a:t>,</a:t>
            </a:r>
            <a:br>
              <a:rPr lang="ru-RU" sz="1200" dirty="0" smtClean="0">
                <a:solidFill>
                  <a:schemeClr val="dk1"/>
                </a:solidFill>
                <a:latin typeface="+mn-lt"/>
              </a:rPr>
            </a:br>
            <a:r>
              <a:rPr lang="ru-RU" sz="1200" dirty="0" smtClean="0">
                <a:solidFill>
                  <a:schemeClr val="dk1"/>
                </a:solidFill>
                <a:latin typeface="+mn-lt"/>
              </a:rPr>
              <a:t>компьютерная </a:t>
            </a:r>
            <a:r>
              <a:rPr lang="ru-RU" sz="1200" dirty="0">
                <a:solidFill>
                  <a:schemeClr val="dk1"/>
                </a:solidFill>
                <a:latin typeface="+mn-lt"/>
              </a:rPr>
              <a:t>информация</a:t>
            </a:r>
          </a:p>
        </p:txBody>
      </p:sp>
      <p:sp>
        <p:nvSpPr>
          <p:cNvPr id="1862665" name="Rectangle 9"/>
          <p:cNvSpPr>
            <a:spLocks noChangeArrowheads="1"/>
          </p:cNvSpPr>
          <p:nvPr/>
        </p:nvSpPr>
        <p:spPr bwMode="auto">
          <a:xfrm>
            <a:off x="2584450" y="5229225"/>
            <a:ext cx="1619250" cy="5397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Школьное самоуправление</a:t>
            </a:r>
          </a:p>
        </p:txBody>
      </p:sp>
      <p:sp>
        <p:nvSpPr>
          <p:cNvPr id="1862666" name="Rectangle 10"/>
          <p:cNvSpPr>
            <a:spLocks noChangeArrowheads="1"/>
          </p:cNvSpPr>
          <p:nvPr/>
        </p:nvSpPr>
        <p:spPr bwMode="auto">
          <a:xfrm>
            <a:off x="4564063" y="6308725"/>
            <a:ext cx="1620837" cy="3603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Психолог</a:t>
            </a:r>
          </a:p>
        </p:txBody>
      </p:sp>
      <p:sp>
        <p:nvSpPr>
          <p:cNvPr id="1862668" name="Rectangle 12"/>
          <p:cNvSpPr>
            <a:spLocks noChangeArrowheads="1"/>
          </p:cNvSpPr>
          <p:nvPr/>
        </p:nvSpPr>
        <p:spPr bwMode="auto">
          <a:xfrm>
            <a:off x="250825" y="3608388"/>
            <a:ext cx="1800225" cy="3603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Профсоюз</a:t>
            </a:r>
          </a:p>
        </p:txBody>
      </p:sp>
      <p:sp>
        <p:nvSpPr>
          <p:cNvPr id="1862669" name="Rectangle 13"/>
          <p:cNvSpPr>
            <a:spLocks noChangeArrowheads="1"/>
          </p:cNvSpPr>
          <p:nvPr/>
        </p:nvSpPr>
        <p:spPr bwMode="auto">
          <a:xfrm>
            <a:off x="250825" y="2889250"/>
            <a:ext cx="1800225" cy="5397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Собрание трудового коллектива</a:t>
            </a:r>
          </a:p>
        </p:txBody>
      </p:sp>
      <p:sp>
        <p:nvSpPr>
          <p:cNvPr id="1862670" name="Rectangle 14"/>
          <p:cNvSpPr>
            <a:spLocks noChangeArrowheads="1"/>
          </p:cNvSpPr>
          <p:nvPr/>
        </p:nvSpPr>
        <p:spPr bwMode="auto">
          <a:xfrm>
            <a:off x="250825" y="1628775"/>
            <a:ext cx="1800225" cy="108108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Собрание родительской общественности и совершеннолетних обучающихся</a:t>
            </a:r>
          </a:p>
        </p:txBody>
      </p:sp>
      <p:sp>
        <p:nvSpPr>
          <p:cNvPr id="1862671" name="Rectangle 15"/>
          <p:cNvSpPr>
            <a:spLocks noChangeArrowheads="1"/>
          </p:cNvSpPr>
          <p:nvPr/>
        </p:nvSpPr>
        <p:spPr bwMode="auto">
          <a:xfrm>
            <a:off x="250825" y="1089025"/>
            <a:ext cx="1800225" cy="3587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Управляющий Совет</a:t>
            </a:r>
          </a:p>
        </p:txBody>
      </p:sp>
      <p:sp>
        <p:nvSpPr>
          <p:cNvPr id="1862672" name="Rectangle 16"/>
          <p:cNvSpPr>
            <a:spLocks noChangeArrowheads="1"/>
          </p:cNvSpPr>
          <p:nvPr/>
        </p:nvSpPr>
        <p:spPr bwMode="auto">
          <a:xfrm>
            <a:off x="2411413" y="1089025"/>
            <a:ext cx="1981200" cy="5413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Главный бухгалтер</a:t>
            </a:r>
          </a:p>
        </p:txBody>
      </p:sp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2409825" y="546100"/>
            <a:ext cx="1982788" cy="3603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Бухгалтер-кассир</a:t>
            </a:r>
          </a:p>
        </p:txBody>
      </p:sp>
      <p:sp>
        <p:nvSpPr>
          <p:cNvPr id="1862674" name="Rectangle 18"/>
          <p:cNvSpPr>
            <a:spLocks noChangeArrowheads="1"/>
          </p:cNvSpPr>
          <p:nvPr/>
        </p:nvSpPr>
        <p:spPr bwMode="auto">
          <a:xfrm>
            <a:off x="263525" y="4508500"/>
            <a:ext cx="1981200" cy="3603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/>
              <a:t>Библиотека</a:t>
            </a:r>
          </a:p>
        </p:txBody>
      </p:sp>
      <p:sp>
        <p:nvSpPr>
          <p:cNvPr id="1862676" name="Rectangle 20"/>
          <p:cNvSpPr>
            <a:spLocks noChangeArrowheads="1"/>
          </p:cNvSpPr>
          <p:nvPr/>
        </p:nvSpPr>
        <p:spPr bwMode="auto">
          <a:xfrm>
            <a:off x="2584450" y="4508500"/>
            <a:ext cx="1619250" cy="5413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Педагог-организатор</a:t>
            </a:r>
          </a:p>
        </p:txBody>
      </p:sp>
      <p:sp>
        <p:nvSpPr>
          <p:cNvPr id="1862677" name="Rectangle 21"/>
          <p:cNvSpPr>
            <a:spLocks noChangeArrowheads="1"/>
          </p:cNvSpPr>
          <p:nvPr/>
        </p:nvSpPr>
        <p:spPr bwMode="auto">
          <a:xfrm>
            <a:off x="4564063" y="4508500"/>
            <a:ext cx="1620837" cy="3603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ПМПК</a:t>
            </a:r>
          </a:p>
        </p:txBody>
      </p:sp>
      <p:sp>
        <p:nvSpPr>
          <p:cNvPr id="1862678" name="Rectangle 22"/>
          <p:cNvSpPr>
            <a:spLocks noChangeArrowheads="1"/>
          </p:cNvSpPr>
          <p:nvPr/>
        </p:nvSpPr>
        <p:spPr bwMode="auto">
          <a:xfrm>
            <a:off x="4565650" y="5049838"/>
            <a:ext cx="1620838" cy="5397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Социально-педагогическая служба</a:t>
            </a:r>
          </a:p>
        </p:txBody>
      </p:sp>
      <p:sp>
        <p:nvSpPr>
          <p:cNvPr id="1862679" name="Rectangle 23"/>
          <p:cNvSpPr>
            <a:spLocks noChangeArrowheads="1"/>
          </p:cNvSpPr>
          <p:nvPr/>
        </p:nvSpPr>
        <p:spPr bwMode="auto">
          <a:xfrm>
            <a:off x="4564063" y="5768975"/>
            <a:ext cx="1620837" cy="3603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Социальный педагог</a:t>
            </a:r>
          </a:p>
        </p:txBody>
      </p:sp>
      <p:sp>
        <p:nvSpPr>
          <p:cNvPr id="1862680" name="Rectangle 24"/>
          <p:cNvSpPr>
            <a:spLocks noChangeArrowheads="1"/>
          </p:cNvSpPr>
          <p:nvPr/>
        </p:nvSpPr>
        <p:spPr bwMode="auto">
          <a:xfrm>
            <a:off x="6913563" y="1743075"/>
            <a:ext cx="1979612" cy="6064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Педагогический совет</a:t>
            </a:r>
          </a:p>
        </p:txBody>
      </p:sp>
      <p:sp>
        <p:nvSpPr>
          <p:cNvPr id="1862681" name="Rectangle 25"/>
          <p:cNvSpPr>
            <a:spLocks noChangeArrowheads="1"/>
          </p:cNvSpPr>
          <p:nvPr/>
        </p:nvSpPr>
        <p:spPr bwMode="auto">
          <a:xfrm>
            <a:off x="6911975" y="2528888"/>
            <a:ext cx="1981200" cy="54133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Совещания при директоре</a:t>
            </a:r>
          </a:p>
        </p:txBody>
      </p:sp>
      <p:sp>
        <p:nvSpPr>
          <p:cNvPr id="1862682" name="Rectangle 26"/>
          <p:cNvSpPr>
            <a:spLocks noChangeArrowheads="1"/>
          </p:cNvSpPr>
          <p:nvPr/>
        </p:nvSpPr>
        <p:spPr bwMode="auto">
          <a:xfrm>
            <a:off x="4751388" y="547688"/>
            <a:ext cx="1981200" cy="3603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900" dirty="0"/>
              <a:t>Младший обслуживающий персонал</a:t>
            </a:r>
          </a:p>
        </p:txBody>
      </p:sp>
      <p:sp>
        <p:nvSpPr>
          <p:cNvPr id="1862683" name="Rectangle 27"/>
          <p:cNvSpPr>
            <a:spLocks noChangeArrowheads="1"/>
          </p:cNvSpPr>
          <p:nvPr/>
        </p:nvSpPr>
        <p:spPr bwMode="auto">
          <a:xfrm>
            <a:off x="4751388" y="1089025"/>
            <a:ext cx="1979612" cy="5413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Завхоз</a:t>
            </a:r>
          </a:p>
        </p:txBody>
      </p:sp>
      <p:sp>
        <p:nvSpPr>
          <p:cNvPr id="1862684" name="Rectangle 28"/>
          <p:cNvSpPr>
            <a:spLocks noChangeArrowheads="1"/>
          </p:cNvSpPr>
          <p:nvPr/>
        </p:nvSpPr>
        <p:spPr bwMode="auto">
          <a:xfrm>
            <a:off x="2413000" y="2187575"/>
            <a:ext cx="1439863" cy="90011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endParaRPr lang="ru-RU" sz="1200" dirty="0"/>
          </a:p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Органы общественного управления</a:t>
            </a:r>
          </a:p>
          <a:p>
            <a:pPr algn="ctr">
              <a:tabLst>
                <a:tab pos="2667000" algn="l"/>
              </a:tabLst>
              <a:defRPr/>
            </a:pPr>
            <a:endParaRPr lang="ru-RU" sz="1200" dirty="0"/>
          </a:p>
        </p:txBody>
      </p:sp>
      <p:sp>
        <p:nvSpPr>
          <p:cNvPr id="1862685" name="Rectangle 29"/>
          <p:cNvSpPr>
            <a:spLocks noChangeArrowheads="1"/>
          </p:cNvSpPr>
          <p:nvPr/>
        </p:nvSpPr>
        <p:spPr bwMode="auto">
          <a:xfrm>
            <a:off x="4030663" y="2168525"/>
            <a:ext cx="2520950" cy="90011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dirty="0"/>
              <a:t>ДИРЕКТОР</a:t>
            </a:r>
          </a:p>
        </p:txBody>
      </p:sp>
      <p:cxnSp>
        <p:nvCxnSpPr>
          <p:cNvPr id="30750" name="AutoShape 30"/>
          <p:cNvCxnSpPr>
            <a:cxnSpLocks noChangeShapeType="1"/>
          </p:cNvCxnSpPr>
          <p:nvPr/>
        </p:nvCxnSpPr>
        <p:spPr bwMode="auto">
          <a:xfrm>
            <a:off x="1239838" y="4859338"/>
            <a:ext cx="0" cy="207962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cxnSp>
        <p:nvCxnSpPr>
          <p:cNvPr id="30751" name="AutoShape 31"/>
          <p:cNvCxnSpPr>
            <a:cxnSpLocks noChangeShapeType="1"/>
            <a:stCxn id="1862674" idx="2"/>
            <a:endCxn id="1862664" idx="0"/>
          </p:cNvCxnSpPr>
          <p:nvPr/>
        </p:nvCxnSpPr>
        <p:spPr bwMode="auto">
          <a:xfrm flipH="1">
            <a:off x="1247775" y="4868863"/>
            <a:ext cx="6350" cy="18097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2" name="AutoShape 32"/>
          <p:cNvCxnSpPr>
            <a:cxnSpLocks noChangeShapeType="1"/>
            <a:stCxn id="1862664" idx="2"/>
            <a:endCxn id="1862658" idx="0"/>
          </p:cNvCxnSpPr>
          <p:nvPr/>
        </p:nvCxnSpPr>
        <p:spPr bwMode="auto">
          <a:xfrm flipH="1">
            <a:off x="1228725" y="5768975"/>
            <a:ext cx="19050" cy="180975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cxnSp>
        <p:nvCxnSpPr>
          <p:cNvPr id="30753" name="AutoShape 33"/>
          <p:cNvCxnSpPr>
            <a:cxnSpLocks noChangeShapeType="1"/>
            <a:stCxn id="1862667" idx="0"/>
            <a:endCxn id="1862674" idx="0"/>
          </p:cNvCxnSpPr>
          <p:nvPr/>
        </p:nvCxnSpPr>
        <p:spPr bwMode="auto">
          <a:xfrm flipH="1">
            <a:off x="1254125" y="3405188"/>
            <a:ext cx="3582988" cy="110331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4" name="AutoShape 34"/>
          <p:cNvCxnSpPr>
            <a:cxnSpLocks noChangeShapeType="1"/>
            <a:stCxn id="1862664" idx="2"/>
            <a:endCxn id="1862658" idx="0"/>
          </p:cNvCxnSpPr>
          <p:nvPr/>
        </p:nvCxnSpPr>
        <p:spPr bwMode="auto">
          <a:xfrm flipH="1">
            <a:off x="1228725" y="5768975"/>
            <a:ext cx="19050" cy="18097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5" name="AutoShape 35"/>
          <p:cNvCxnSpPr>
            <a:cxnSpLocks noChangeShapeType="1"/>
            <a:stCxn id="1862685" idx="1"/>
            <a:endCxn id="1862684" idx="3"/>
          </p:cNvCxnSpPr>
          <p:nvPr/>
        </p:nvCxnSpPr>
        <p:spPr bwMode="auto">
          <a:xfrm rot="10800000" flipV="1">
            <a:off x="3852863" y="2619375"/>
            <a:ext cx="177800" cy="1905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6" name="AutoShape 36"/>
          <p:cNvCxnSpPr>
            <a:cxnSpLocks noChangeShapeType="1"/>
            <a:stCxn id="1862685" idx="2"/>
            <a:endCxn id="1862667" idx="0"/>
          </p:cNvCxnSpPr>
          <p:nvPr/>
        </p:nvCxnSpPr>
        <p:spPr bwMode="auto">
          <a:xfrm flipH="1">
            <a:off x="4837113" y="3068638"/>
            <a:ext cx="454025" cy="33655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7" name="AutoShape 37"/>
          <p:cNvCxnSpPr>
            <a:cxnSpLocks noChangeShapeType="1"/>
            <a:stCxn id="1862667" idx="0"/>
          </p:cNvCxnSpPr>
          <p:nvPr/>
        </p:nvCxnSpPr>
        <p:spPr bwMode="auto">
          <a:xfrm>
            <a:off x="4837113" y="3405188"/>
            <a:ext cx="620712" cy="111760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8" name="AutoShape 38"/>
          <p:cNvCxnSpPr>
            <a:cxnSpLocks noChangeShapeType="1"/>
            <a:stCxn id="1862667" idx="0"/>
            <a:endCxn id="1862676" idx="0"/>
          </p:cNvCxnSpPr>
          <p:nvPr/>
        </p:nvCxnSpPr>
        <p:spPr bwMode="auto">
          <a:xfrm flipH="1">
            <a:off x="3394075" y="3405188"/>
            <a:ext cx="1443038" cy="110331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59" name="AutoShape 39"/>
          <p:cNvCxnSpPr>
            <a:cxnSpLocks noChangeShapeType="1"/>
            <a:stCxn id="1862667" idx="0"/>
            <a:endCxn id="1862709" idx="0"/>
          </p:cNvCxnSpPr>
          <p:nvPr/>
        </p:nvCxnSpPr>
        <p:spPr bwMode="auto">
          <a:xfrm>
            <a:off x="4837113" y="3405188"/>
            <a:ext cx="2886075" cy="111442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0" name="AutoShape 40"/>
          <p:cNvCxnSpPr>
            <a:cxnSpLocks noChangeShapeType="1"/>
            <a:stCxn id="1862676" idx="2"/>
            <a:endCxn id="1862665" idx="0"/>
          </p:cNvCxnSpPr>
          <p:nvPr/>
        </p:nvCxnSpPr>
        <p:spPr bwMode="auto">
          <a:xfrm>
            <a:off x="3394075" y="5049838"/>
            <a:ext cx="0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1" name="AutoShape 41"/>
          <p:cNvCxnSpPr>
            <a:cxnSpLocks noChangeShapeType="1"/>
            <a:stCxn id="1862678" idx="2"/>
            <a:endCxn id="1862679" idx="0"/>
          </p:cNvCxnSpPr>
          <p:nvPr/>
        </p:nvCxnSpPr>
        <p:spPr bwMode="auto">
          <a:xfrm flipH="1">
            <a:off x="5375275" y="5589588"/>
            <a:ext cx="1588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2" name="AutoShape 42"/>
          <p:cNvCxnSpPr>
            <a:cxnSpLocks noChangeShapeType="1"/>
            <a:stCxn id="1862679" idx="2"/>
            <a:endCxn id="1862666" idx="0"/>
          </p:cNvCxnSpPr>
          <p:nvPr/>
        </p:nvCxnSpPr>
        <p:spPr bwMode="auto">
          <a:xfrm>
            <a:off x="5375275" y="6129338"/>
            <a:ext cx="0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3" name="AutoShape 43"/>
          <p:cNvCxnSpPr>
            <a:cxnSpLocks noChangeShapeType="1"/>
          </p:cNvCxnSpPr>
          <p:nvPr/>
        </p:nvCxnSpPr>
        <p:spPr bwMode="auto">
          <a:xfrm flipV="1">
            <a:off x="5651500" y="1628775"/>
            <a:ext cx="0" cy="53975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4" name="AutoShape 44"/>
          <p:cNvCxnSpPr>
            <a:cxnSpLocks noChangeShapeType="1"/>
          </p:cNvCxnSpPr>
          <p:nvPr/>
        </p:nvCxnSpPr>
        <p:spPr bwMode="auto">
          <a:xfrm flipH="1" flipV="1">
            <a:off x="3492500" y="1628775"/>
            <a:ext cx="1258888" cy="53975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5" name="AutoShape 45"/>
          <p:cNvCxnSpPr>
            <a:cxnSpLocks noChangeShapeType="1"/>
            <a:stCxn id="1862672" idx="0"/>
            <a:endCxn id="1862673" idx="2"/>
          </p:cNvCxnSpPr>
          <p:nvPr/>
        </p:nvCxnSpPr>
        <p:spPr bwMode="auto">
          <a:xfrm flipV="1">
            <a:off x="3402013" y="906463"/>
            <a:ext cx="0" cy="18256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6" name="AutoShape 46"/>
          <p:cNvCxnSpPr>
            <a:cxnSpLocks noChangeShapeType="1"/>
          </p:cNvCxnSpPr>
          <p:nvPr/>
        </p:nvCxnSpPr>
        <p:spPr bwMode="auto">
          <a:xfrm flipV="1">
            <a:off x="5651500" y="908050"/>
            <a:ext cx="0" cy="179388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7" name="AutoShape 47"/>
          <p:cNvCxnSpPr>
            <a:cxnSpLocks noChangeShapeType="1"/>
            <a:endCxn id="1862680" idx="1"/>
          </p:cNvCxnSpPr>
          <p:nvPr/>
        </p:nvCxnSpPr>
        <p:spPr bwMode="auto">
          <a:xfrm flipV="1">
            <a:off x="6551613" y="2046288"/>
            <a:ext cx="361950" cy="30321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68" name="AutoShape 48"/>
          <p:cNvCxnSpPr>
            <a:cxnSpLocks noChangeShapeType="1"/>
            <a:endCxn id="1862681" idx="1"/>
          </p:cNvCxnSpPr>
          <p:nvPr/>
        </p:nvCxnSpPr>
        <p:spPr bwMode="auto">
          <a:xfrm>
            <a:off x="6551613" y="2709863"/>
            <a:ext cx="360362" cy="904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862706" name="Rectangle 50"/>
          <p:cNvSpPr>
            <a:spLocks noChangeArrowheads="1"/>
          </p:cNvSpPr>
          <p:nvPr/>
        </p:nvSpPr>
        <p:spPr bwMode="auto">
          <a:xfrm>
            <a:off x="6732588" y="6129338"/>
            <a:ext cx="1979612" cy="3603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МО учителей начальных классов</a:t>
            </a:r>
          </a:p>
        </p:txBody>
      </p:sp>
      <p:sp>
        <p:nvSpPr>
          <p:cNvPr id="1862707" name="Rectangle 51"/>
          <p:cNvSpPr>
            <a:spLocks noChangeArrowheads="1"/>
          </p:cNvSpPr>
          <p:nvPr/>
        </p:nvSpPr>
        <p:spPr bwMode="auto">
          <a:xfrm>
            <a:off x="6732588" y="5589588"/>
            <a:ext cx="1979612" cy="3603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100" dirty="0" err="1">
                <a:solidFill>
                  <a:schemeClr val="dk1"/>
                </a:solidFill>
                <a:latin typeface="+mn-lt"/>
              </a:rPr>
              <a:t>МО естественно-математического цикла</a:t>
            </a:r>
          </a:p>
        </p:txBody>
      </p:sp>
      <p:sp>
        <p:nvSpPr>
          <p:cNvPr id="1862708" name="Rectangle 52"/>
          <p:cNvSpPr>
            <a:spLocks noChangeArrowheads="1"/>
          </p:cNvSpPr>
          <p:nvPr/>
        </p:nvSpPr>
        <p:spPr bwMode="auto">
          <a:xfrm>
            <a:off x="6732588" y="5065713"/>
            <a:ext cx="1979612" cy="3603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МО гуманитарного цикла</a:t>
            </a:r>
          </a:p>
        </p:txBody>
      </p:sp>
      <p:sp>
        <p:nvSpPr>
          <p:cNvPr id="1862709" name="Rectangle 53"/>
          <p:cNvSpPr>
            <a:spLocks noChangeArrowheads="1"/>
          </p:cNvSpPr>
          <p:nvPr/>
        </p:nvSpPr>
        <p:spPr bwMode="auto">
          <a:xfrm>
            <a:off x="6732588" y="4519613"/>
            <a:ext cx="1979612" cy="361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 err="1">
                <a:solidFill>
                  <a:schemeClr val="dk1"/>
                </a:solidFill>
                <a:latin typeface="+mn-lt"/>
              </a:rPr>
              <a:t>НОУ</a:t>
            </a:r>
          </a:p>
        </p:txBody>
      </p:sp>
      <p:cxnSp>
        <p:nvCxnSpPr>
          <p:cNvPr id="30773" name="AutoShape 59"/>
          <p:cNvCxnSpPr>
            <a:cxnSpLocks noChangeShapeType="1"/>
          </p:cNvCxnSpPr>
          <p:nvPr/>
        </p:nvCxnSpPr>
        <p:spPr bwMode="auto">
          <a:xfrm>
            <a:off x="5362575" y="4868863"/>
            <a:ext cx="0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862667" name="Rectangle 11"/>
          <p:cNvSpPr>
            <a:spLocks noChangeArrowheads="1"/>
          </p:cNvSpPr>
          <p:nvPr/>
        </p:nvSpPr>
        <p:spPr bwMode="auto">
          <a:xfrm>
            <a:off x="2735263" y="3405188"/>
            <a:ext cx="4203700" cy="54133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400" dirty="0"/>
              <a:t>Заместитель директора по УВР</a:t>
            </a:r>
          </a:p>
        </p:txBody>
      </p:sp>
      <p:cxnSp>
        <p:nvCxnSpPr>
          <p:cNvPr id="30775" name="AutoShape 60"/>
          <p:cNvCxnSpPr>
            <a:cxnSpLocks noChangeShapeType="1"/>
          </p:cNvCxnSpPr>
          <p:nvPr/>
        </p:nvCxnSpPr>
        <p:spPr bwMode="auto">
          <a:xfrm>
            <a:off x="7685088" y="4881563"/>
            <a:ext cx="0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76" name="AutoShape 61"/>
          <p:cNvCxnSpPr>
            <a:cxnSpLocks noChangeShapeType="1"/>
          </p:cNvCxnSpPr>
          <p:nvPr/>
        </p:nvCxnSpPr>
        <p:spPr bwMode="auto">
          <a:xfrm>
            <a:off x="7689850" y="5418138"/>
            <a:ext cx="0" cy="17938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0777" name="AutoShape 62"/>
          <p:cNvCxnSpPr>
            <a:cxnSpLocks noChangeShapeType="1"/>
          </p:cNvCxnSpPr>
          <p:nvPr/>
        </p:nvCxnSpPr>
        <p:spPr bwMode="auto">
          <a:xfrm>
            <a:off x="7694613" y="5946775"/>
            <a:ext cx="0" cy="179388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250825" y="542925"/>
            <a:ext cx="1800225" cy="4381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sz="1200" dirty="0"/>
              <a:t>Попечительский Совет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B9166E-45CE-44C0-A8EA-F0D499D3B0B7}" type="slidenum">
              <a:rPr lang="ru-RU" smtClean="0"/>
              <a:pPr/>
              <a:t>60</a:t>
            </a:fld>
            <a:endParaRPr lang="ru-RU" smtClean="0"/>
          </a:p>
        </p:txBody>
      </p:sp>
      <p:sp>
        <p:nvSpPr>
          <p:cNvPr id="1798148" name="Line 4"/>
          <p:cNvSpPr>
            <a:spLocks noChangeShapeType="1"/>
          </p:cNvSpPr>
          <p:nvPr/>
        </p:nvSpPr>
        <p:spPr bwMode="auto">
          <a:xfrm>
            <a:off x="957263" y="6845300"/>
            <a:ext cx="7704137" cy="1270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6"/>
          <p:cNvGraphicFramePr>
            <a:graphicFrameLocks/>
          </p:cNvGraphicFramePr>
          <p:nvPr/>
        </p:nvGraphicFramePr>
        <p:xfrm>
          <a:off x="871538" y="1838325"/>
          <a:ext cx="3679825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8"/>
          <p:cNvGraphicFramePr>
            <a:graphicFrameLocks/>
          </p:cNvGraphicFramePr>
          <p:nvPr/>
        </p:nvGraphicFramePr>
        <p:xfrm>
          <a:off x="5241925" y="1647825"/>
          <a:ext cx="3470275" cy="495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Охват обучающихся  2–</a:t>
            </a:r>
            <a:r>
              <a:rPr lang="ru-RU" sz="1800" dirty="0" err="1" smtClean="0">
                <a:solidFill>
                  <a:srgbClr val="C00000"/>
                </a:solidFill>
              </a:rPr>
              <a:t>х</a:t>
            </a:r>
            <a:r>
              <a:rPr lang="ru-RU" sz="1800" dirty="0" smtClean="0">
                <a:solidFill>
                  <a:srgbClr val="C00000"/>
                </a:solidFill>
              </a:rPr>
              <a:t> разовым питанием, %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688" y="3430588"/>
            <a:ext cx="4762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18656D-DDF6-41CF-A75F-C7F64105482A}" type="slidenum">
              <a:rPr lang="ru-RU" smtClean="0"/>
              <a:pPr/>
              <a:t>61</a:t>
            </a:fld>
            <a:endParaRPr lang="ru-RU" smtClean="0"/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647700" y="583565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667000" algn="l"/>
              </a:tabLs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485775" y="663575"/>
            <a:ext cx="8469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tabLst>
                <a:tab pos="2667000" algn="l"/>
              </a:tabLs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6043" name="Text Box 11"/>
          <p:cNvSpPr txBox="1">
            <a:spLocks noChangeArrowheads="1"/>
          </p:cNvSpPr>
          <p:nvPr/>
        </p:nvSpPr>
        <p:spPr bwMode="auto">
          <a:xfrm>
            <a:off x="1454150" y="903288"/>
            <a:ext cx="708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690563" y="1585913"/>
            <a:ext cx="5911850" cy="29241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600" b="0" dirty="0">
                <a:solidFill>
                  <a:schemeClr val="tx1"/>
                </a:solidFill>
              </a:rPr>
              <a:t>С 2009 года в </a:t>
            </a:r>
            <a:r>
              <a:rPr lang="ru-RU" sz="1600" b="0" dirty="0" smtClean="0">
                <a:solidFill>
                  <a:schemeClr val="tx1"/>
                </a:solidFill>
              </a:rPr>
              <a:t>МАОУ </a:t>
            </a:r>
            <a:r>
              <a:rPr lang="ru-RU" sz="1600" b="0" dirty="0">
                <a:solidFill>
                  <a:schemeClr val="tx1"/>
                </a:solidFill>
              </a:rPr>
              <a:t>СОШ №12 используется обогащенный </a:t>
            </a:r>
            <a:r>
              <a:rPr lang="ru-RU" sz="1600" b="0" dirty="0" err="1">
                <a:solidFill>
                  <a:schemeClr val="tx1"/>
                </a:solidFill>
              </a:rPr>
              <a:t>микронутриентами</a:t>
            </a:r>
            <a:r>
              <a:rPr lang="ru-RU" sz="1600" b="0" dirty="0">
                <a:solidFill>
                  <a:schemeClr val="tx1"/>
                </a:solidFill>
              </a:rPr>
              <a:t> хлеб «Облепиховый», «Казачий», хлеб с добавлением морской капусты.</a:t>
            </a:r>
          </a:p>
          <a:p>
            <a:pPr algn="just"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600" b="0" dirty="0">
                <a:solidFill>
                  <a:schemeClr val="tx1"/>
                </a:solidFill>
              </a:rPr>
              <a:t>Для профилактики </a:t>
            </a:r>
            <a:r>
              <a:rPr lang="ru-RU" sz="1600" b="0" dirty="0" err="1">
                <a:solidFill>
                  <a:schemeClr val="tx1"/>
                </a:solidFill>
              </a:rPr>
              <a:t>йододефицита</a:t>
            </a:r>
            <a:r>
              <a:rPr lang="ru-RU" sz="1600" b="0" dirty="0">
                <a:solidFill>
                  <a:schemeClr val="tx1"/>
                </a:solidFill>
              </a:rPr>
              <a:t> используется йодированная соль, блюда из рыбы. Однако недостаточно используются в домашнем питании у обучающихся продукты, обогащенные </a:t>
            </a:r>
            <a:r>
              <a:rPr lang="ru-RU" sz="1600" b="0" dirty="0" err="1">
                <a:solidFill>
                  <a:schemeClr val="tx1"/>
                </a:solidFill>
              </a:rPr>
              <a:t>микронутриентами</a:t>
            </a:r>
            <a:r>
              <a:rPr lang="ru-RU" sz="1600" b="0" dirty="0">
                <a:solidFill>
                  <a:schemeClr val="tx1"/>
                </a:solidFill>
              </a:rPr>
              <a:t>, йодированная соль. Необходимо усилить работу классных руководителей, медицинских работников в части просветительской работы среди родителей по использованию данных продуктов в домашнем питании.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0" y="452438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Сохранение и укрепление здоровья</a:t>
            </a:r>
            <a:endParaRPr lang="ru-RU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620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tabLst>
                <a:tab pos="2667000" algn="l"/>
              </a:tabLst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Использование в питании обучающихся обогащенных продуктов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F23868-5AA0-4E9B-8997-8830D4401B77}" type="slidenum">
              <a:rPr lang="ru-RU" smtClean="0"/>
              <a:pPr/>
              <a:t>62</a:t>
            </a:fld>
            <a:endParaRPr lang="ru-RU" smtClean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350" name="Group 134"/>
          <p:cNvGraphicFramePr>
            <a:graphicFrameLocks noGrp="1"/>
          </p:cNvGraphicFramePr>
          <p:nvPr/>
        </p:nvGraphicFramePr>
        <p:xfrm>
          <a:off x="262577" y="2956306"/>
          <a:ext cx="8267700" cy="158491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99825"/>
                <a:gridCol w="2654483"/>
                <a:gridCol w="391339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стоимость работ (тыс.руб.)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Подрядчик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 работ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ОАО «ЗАГРОС»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Капитальный ремонт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Градстойпроект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Выполнение проектно-изыскательских работ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МУП «ДЕЗ»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Строительный контроль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0" y="1106549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0" y="206550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В 2011 году начата реконструкция и модернизация здания школы и </a:t>
            </a:r>
            <a:r>
              <a:rPr lang="ru-RU" sz="1400" dirty="0" smtClean="0">
                <a:solidFill>
                  <a:srgbClr val="C00000"/>
                </a:solidFill>
              </a:rPr>
              <a:t>территории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(капитальный </a:t>
            </a:r>
            <a:r>
              <a:rPr lang="ru-RU" sz="1400" dirty="0">
                <a:solidFill>
                  <a:srgbClr val="C00000"/>
                </a:solidFill>
              </a:rPr>
              <a:t>ремонт</a:t>
            </a:r>
            <a:r>
              <a:rPr lang="ru-RU" sz="1400" dirty="0" smtClean="0">
                <a:solidFill>
                  <a:srgbClr val="C00000"/>
                </a:solidFill>
              </a:rPr>
              <a:t>). Срок </a:t>
            </a:r>
            <a:r>
              <a:rPr lang="ru-RU" sz="1400" dirty="0">
                <a:solidFill>
                  <a:srgbClr val="C00000"/>
                </a:solidFill>
              </a:rPr>
              <a:t>окончания работ – 30 декабря 2012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72ABEA-2D03-4F3C-9DC3-5D2289132A8D}" type="slidenum">
              <a:rPr lang="ru-RU" smtClean="0"/>
              <a:pPr/>
              <a:t>63</a:t>
            </a:fld>
            <a:endParaRPr lang="ru-RU" smtClean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323850" y="4038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5" name="Rectangle 16"/>
          <p:cNvSpPr>
            <a:spLocks noChangeArrowheads="1"/>
          </p:cNvSpPr>
          <p:nvPr/>
        </p:nvSpPr>
        <p:spPr bwMode="auto">
          <a:xfrm>
            <a:off x="727075" y="5767388"/>
            <a:ext cx="813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В 2011 году заменен план эвакуации. 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Среди нерешённых проблем: отсутствует вывод сигнала на пульт пожарной части.</a:t>
            </a:r>
          </a:p>
        </p:txBody>
      </p:sp>
      <p:graphicFrame>
        <p:nvGraphicFramePr>
          <p:cNvPr id="781385" name="Group 73"/>
          <p:cNvGraphicFramePr>
            <a:graphicFrameLocks noGrp="1"/>
          </p:cNvGraphicFramePr>
          <p:nvPr/>
        </p:nvGraphicFramePr>
        <p:xfrm>
          <a:off x="654050" y="2124075"/>
          <a:ext cx="7823200" cy="34138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37594"/>
                <a:gridCol w="3985606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нормативно-правовой базы по обеспечению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наличии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обучения, учебных эвакуаций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Руководитель ОУ и ответственные за обеспечение ПБ проходят обучение 1 раз в 3 года. В соответствии с планом проводятся учебные эвакуации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Первичные средства пожаротушения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наличии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автоматической пожарной сигнализации (АПС)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наличии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Вывод сигнала на пульт пожарной части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Отсутствует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уголков пожарной безопасности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наличии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Наличие планов эвакуации, соответствующих требованиям ГОСТ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наличии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0" y="67151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858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tabLst>
                <a:tab pos="2667000" algn="l"/>
              </a:tabLst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Обеспечение пожарной безопасности в МАОУ СОШ № 12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472941-49D1-442D-B736-C07AF4073058}" type="slidenum">
              <a:rPr lang="ru-RU" smtClean="0"/>
              <a:pPr/>
              <a:t>64</a:t>
            </a:fld>
            <a:endParaRPr lang="ru-RU" smtClean="0"/>
          </a:p>
        </p:txBody>
      </p:sp>
      <p:sp>
        <p:nvSpPr>
          <p:cNvPr id="18440" name="TextBox 16"/>
          <p:cNvSpPr txBox="1">
            <a:spLocks noChangeArrowheads="1"/>
          </p:cNvSpPr>
          <p:nvPr/>
        </p:nvSpPr>
        <p:spPr bwMode="auto">
          <a:xfrm>
            <a:off x="0" y="12001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Средства, выделенные на обеспечение пожарной безопасности</a:t>
            </a:r>
          </a:p>
        </p:txBody>
      </p:sp>
      <p:graphicFrame>
        <p:nvGraphicFramePr>
          <p:cNvPr id="14" name="Диаграмма 17"/>
          <p:cNvGraphicFramePr>
            <a:graphicFrameLocks/>
          </p:cNvGraphicFramePr>
          <p:nvPr/>
        </p:nvGraphicFramePr>
        <p:xfrm>
          <a:off x="1504950" y="19208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1457325" y="1638300"/>
            <a:ext cx="93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0" y="67151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72ABEA-2D03-4F3C-9DC3-5D2289132A8D}" type="slidenum">
              <a:rPr lang="ru-RU" smtClean="0"/>
              <a:pPr/>
              <a:t>65</a:t>
            </a:fld>
            <a:endParaRPr lang="ru-RU" smtClean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323850" y="4038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5" name="Rectangle 16"/>
          <p:cNvSpPr>
            <a:spLocks noChangeArrowheads="1"/>
          </p:cNvSpPr>
          <p:nvPr/>
        </p:nvSpPr>
        <p:spPr bwMode="auto">
          <a:xfrm>
            <a:off x="727075" y="5767388"/>
            <a:ext cx="745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Среди </a:t>
            </a:r>
            <a:r>
              <a:rPr lang="ru-RU" sz="1400" b="0" dirty="0">
                <a:solidFill>
                  <a:schemeClr val="tx1"/>
                </a:solidFill>
              </a:rPr>
              <a:t>нерешённых проблем: </a:t>
            </a:r>
            <a:r>
              <a:rPr lang="ru-RU" sz="1400" b="0" dirty="0" smtClean="0">
                <a:solidFill>
                  <a:schemeClr val="tx1"/>
                </a:solidFill>
              </a:rPr>
              <a:t>ограждение по периметру территории, установка распашных ворот и камер видеонаблюдения .</a:t>
            </a:r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781385" name="Group 73"/>
          <p:cNvGraphicFramePr>
            <a:graphicFrameLocks noGrp="1"/>
          </p:cNvGraphicFramePr>
          <p:nvPr/>
        </p:nvGraphicFramePr>
        <p:xfrm>
          <a:off x="673100" y="2085975"/>
          <a:ext cx="7823200" cy="341185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451475"/>
                <a:gridCol w="23717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Освещение территории в ночное время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наличии</a:t>
                      </a:r>
                    </a:p>
                  </a:txBody>
                  <a:tcPr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Ограждение по периметру территории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Ограниченный въезд на территорию, наличие распашных ворот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horzOverflow="overflow"/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Пропускной режим (сторож, вахтер)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наличии</a:t>
                      </a: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инструкций о действиях охранных служб и работников организации, занятых на объекте, при создании проблемной ситуации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наличии</a:t>
                      </a: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работы школы по противодействию терроризму и экстремизму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наличии</a:t>
                      </a: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Видеонаблюдение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0" y="67151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858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tabLst>
                <a:tab pos="2667000" algn="l"/>
              </a:tabLst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Обеспечение антитеррористической защищенности МАОУ СОШ № 12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0EC74-CA13-4A26-B847-FB79B1C2EF9A}" type="slidenum">
              <a:rPr lang="ru-RU" smtClean="0"/>
              <a:pPr/>
              <a:t>66</a:t>
            </a:fld>
            <a:endParaRPr lang="ru-RU" smtClean="0"/>
          </a:p>
        </p:txBody>
      </p:sp>
      <p:graphicFrame>
        <p:nvGraphicFramePr>
          <p:cNvPr id="1954895" name="Group 79"/>
          <p:cNvGraphicFramePr>
            <a:graphicFrameLocks noGrp="1"/>
          </p:cNvGraphicFramePr>
          <p:nvPr/>
        </p:nvGraphicFramePr>
        <p:xfrm>
          <a:off x="606425" y="1266824"/>
          <a:ext cx="7900988" cy="14325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44700"/>
                <a:gridCol w="2928144"/>
                <a:gridCol w="2928144"/>
              </a:tblGrid>
              <a:tr h="149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Годовой объем потребления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63 739 кВт/ч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122.4 тыс.руб.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52 166 кВт/ч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137.2 тыс.руб.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32 930 кВт/ч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112.0 тыс.руб.</a:t>
                      </a:r>
                    </a:p>
                  </a:txBody>
                  <a:tcPr horzOverflow="overflow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Уменьшение расхода электроэнергии произошло благодаря экономичному использованию.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4896" name="Group 80"/>
          <p:cNvGraphicFramePr>
            <a:graphicFrameLocks noGrp="1"/>
          </p:cNvGraphicFramePr>
          <p:nvPr/>
        </p:nvGraphicFramePr>
        <p:xfrm>
          <a:off x="598488" y="3162299"/>
          <a:ext cx="7900988" cy="14325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44700"/>
                <a:gridCol w="2928144"/>
                <a:gridCol w="2928144"/>
              </a:tblGrid>
              <a:tr h="24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Годовой объем потребления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309 Гкал/год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237.6 тыс.руб.</a:t>
                      </a:r>
                    </a:p>
                  </a:txBody>
                  <a:tcPr horzOverflow="overflow"/>
                </a:tc>
              </a:tr>
              <a:tr h="177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396 Гкал/год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356.9 тыс.руб.</a:t>
                      </a:r>
                    </a:p>
                  </a:txBody>
                  <a:tcPr horzOverflow="overflow"/>
                </a:tc>
              </a:tr>
              <a:tr h="177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473 Гкал/год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495.2 тыс.руб.</a:t>
                      </a:r>
                    </a:p>
                  </a:txBody>
                  <a:tcPr horzOverflow="overflow"/>
                </a:tc>
              </a:tr>
              <a:tr h="1659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 учреждении установлен счетчик тепловой энергии. Потребление тепла определяется погодными условиями.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54941" name="Group 125"/>
          <p:cNvGraphicFramePr>
            <a:graphicFrameLocks noGrp="1"/>
          </p:cNvGraphicFramePr>
          <p:nvPr/>
        </p:nvGraphicFramePr>
        <p:xfrm>
          <a:off x="650875" y="5114926"/>
          <a:ext cx="7900988" cy="151066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44700"/>
                <a:gridCol w="2928144"/>
                <a:gridCol w="2928144"/>
              </a:tblGrid>
              <a:tr h="352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Годовой объем потребления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82.4 тыс.руб.</a:t>
                      </a:r>
                    </a:p>
                  </a:txBody>
                  <a:tcPr horzOverflow="overflow"/>
                </a:tc>
              </a:tr>
              <a:tr h="256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98.7 тыс.руб.</a:t>
                      </a:r>
                    </a:p>
                  </a:txBody>
                  <a:tcPr horzOverflow="overflow"/>
                </a:tc>
              </a:tr>
              <a:tr h="256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43.5 тыс.руб.</a:t>
                      </a:r>
                    </a:p>
                  </a:txBody>
                  <a:tcPr horzOverflow="overflow"/>
                </a:tc>
              </a:tr>
              <a:tr h="2054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Имеются счетчики расхода холодной воды. Уменьшение потребления воды обусловлено мерами по экономии.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38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Потребление электрической энергии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7527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Потребление тепловой энергии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6767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Потребление холодной воды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0" y="34766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C29894-BEE7-4DB9-9B03-304CCE3A4D0D}" type="slidenum">
              <a:rPr lang="ru-RU" smtClean="0"/>
              <a:pPr/>
              <a:t>67</a:t>
            </a:fld>
            <a:endParaRPr lang="ru-RU" smtClean="0"/>
          </a:p>
        </p:txBody>
      </p:sp>
      <p:sp>
        <p:nvSpPr>
          <p:cNvPr id="1251331" name="Text Box 3"/>
          <p:cNvSpPr txBox="1">
            <a:spLocks noChangeArrowheads="1"/>
          </p:cNvSpPr>
          <p:nvPr/>
        </p:nvSpPr>
        <p:spPr bwMode="auto">
          <a:xfrm>
            <a:off x="0" y="1287463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rgbClr val="C00000"/>
                </a:solidFill>
              </a:rPr>
              <a:t>Количество аттестованных рабочих мест по условиям труда в </a:t>
            </a:r>
            <a:r>
              <a:rPr lang="ru-RU" sz="1600" dirty="0" smtClean="0">
                <a:solidFill>
                  <a:srgbClr val="C00000"/>
                </a:solidFill>
              </a:rPr>
              <a:t>МАОУ СОШ №12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9396" name="Rectangle 13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7" name="Rectangle 14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9" name="Rectangle 17"/>
          <p:cNvSpPr>
            <a:spLocks noChangeArrowheads="1"/>
          </p:cNvSpPr>
          <p:nvPr/>
        </p:nvSpPr>
        <p:spPr bwMode="auto">
          <a:xfrm>
            <a:off x="0" y="449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1601" name="Text Box 49"/>
          <p:cNvSpPr txBox="1">
            <a:spLocks noChangeArrowheads="1"/>
          </p:cNvSpPr>
          <p:nvPr/>
        </p:nvSpPr>
        <p:spPr bwMode="auto">
          <a:xfrm>
            <a:off x="419100" y="2179638"/>
            <a:ext cx="824865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Аттестация рабочих мест по условиям труда будет проведена в </a:t>
            </a:r>
            <a:r>
              <a:rPr lang="ru-RU" sz="1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МАОУ </a:t>
            </a:r>
            <a:r>
              <a:rPr lang="ru-RU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СОШ №12 после капитального ремонта.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0" y="671513"/>
            <a:ext cx="9144000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Приведение  МАОУ СОШ № 12 в нормативное состояние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34544B-5BC3-466B-96F2-9D63FB28801F}" type="slidenum">
              <a:rPr lang="ru-RU" smtClean="0"/>
              <a:pPr/>
              <a:t>68</a:t>
            </a:fld>
            <a:endParaRPr lang="ru-RU" smtClean="0"/>
          </a:p>
        </p:txBody>
      </p:sp>
      <p:sp>
        <p:nvSpPr>
          <p:cNvPr id="1950722" name="Text Box 2"/>
          <p:cNvSpPr txBox="1">
            <a:spLocks noChangeArrowheads="1"/>
          </p:cNvSpPr>
          <p:nvPr/>
        </p:nvSpPr>
        <p:spPr bwMode="auto">
          <a:xfrm>
            <a:off x="1" y="457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СОШ №12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171450" y="968991"/>
          <a:ext cx="4287837" cy="510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816475" y="1173707"/>
          <a:ext cx="3863975" cy="442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125" y="915107"/>
            <a:ext cx="890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Объём бюджетного финансирования                        Объём внебюджетного финансирования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38150" y="5924550"/>
            <a:ext cx="8323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uLnTx/>
                <a:uFillTx/>
                <a:latin typeface="Arial" charset="0"/>
              </a:rPr>
              <a:t>В 2011 году в ОУ нет дополнительных платных услуг в связи с капитальным ремонтом здания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DF4E1-D3F1-477E-8B66-67D4C2C4C3A3}" type="slidenum">
              <a:rPr lang="ru-RU" smtClean="0"/>
              <a:pPr/>
              <a:t>69</a:t>
            </a:fld>
            <a:endParaRPr lang="ru-RU" smtClean="0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827088" y="1409700"/>
          <a:ext cx="7974012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95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Структура расходов МАОУ СОШ №12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" y="457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СОШ №12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57226"/>
            <a:ext cx="9144000" cy="4984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Количество обучающихся в МАОУ СОШ №12</a:t>
            </a:r>
          </a:p>
        </p:txBody>
      </p:sp>
      <p:graphicFrame>
        <p:nvGraphicFramePr>
          <p:cNvPr id="1740387" name="Group 611"/>
          <p:cNvGraphicFramePr>
            <a:graphicFrameLocks noGrp="1"/>
          </p:cNvGraphicFramePr>
          <p:nvPr>
            <p:ph type="tbl" idx="1"/>
          </p:nvPr>
        </p:nvGraphicFramePr>
        <p:xfrm>
          <a:off x="523875" y="1533525"/>
          <a:ext cx="8067676" cy="36114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82814"/>
                <a:gridCol w="700943"/>
                <a:gridCol w="700943"/>
                <a:gridCol w="700943"/>
                <a:gridCol w="697334"/>
                <a:gridCol w="697334"/>
                <a:gridCol w="697334"/>
                <a:gridCol w="696677"/>
                <a:gridCol w="696677"/>
                <a:gridCol w="696677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Отделение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Ступень</a:t>
                      </a:r>
                      <a:b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Дневное отделение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Вечернее отделение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УКП при ФКУ ИК − 6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Классов−комплектов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обучающихся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Классов−комплектов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обучающихся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Классов−комплектов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обучающихся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7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9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Начальное общее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4/105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9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Среднее основное общее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13/209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8/194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9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Среднее полное общее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9/235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9/241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9/230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5/121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9/208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6/156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3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/270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11/262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11/250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/248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10/247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10/250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14/330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14/350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080BC-0965-454C-8ADA-1C8428E6439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739947" name="Text Box 171"/>
          <p:cNvSpPr txBox="1">
            <a:spLocks noChangeArrowheads="1"/>
          </p:cNvSpPr>
          <p:nvPr/>
        </p:nvSpPr>
        <p:spPr bwMode="auto">
          <a:xfrm>
            <a:off x="622300" y="5249863"/>
            <a:ext cx="1841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561"/>
          <p:cNvSpPr txBox="1">
            <a:spLocks noChangeArrowheads="1"/>
          </p:cNvSpPr>
          <p:nvPr/>
        </p:nvSpPr>
        <p:spPr bwMode="auto">
          <a:xfrm>
            <a:off x="604838" y="5443538"/>
            <a:ext cx="81692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667000" algn="l"/>
              </a:tabLst>
              <a:defRPr/>
            </a:pP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ИТОГО </a:t>
            </a:r>
            <a:r>
              <a:rPr lang="ru-RU" sz="1800" b="0" dirty="0" smtClean="0">
                <a:solidFill>
                  <a:schemeClr val="accent4">
                    <a:lumMod val="50000"/>
                  </a:schemeClr>
                </a:solidFill>
              </a:rPr>
              <a:t>:  </a:t>
            </a: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2009 г. − 39/838</a:t>
            </a:r>
            <a:b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                2010 г. − 35/839</a:t>
            </a:r>
            <a:b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</a:rPr>
              <a:t>                2011 г. − 35/850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605D3B-CE3B-40D6-AB11-A6FD7E2259B5}" type="slidenum">
              <a:rPr lang="ru-RU" smtClean="0"/>
              <a:pPr/>
              <a:t>70</a:t>
            </a:fld>
            <a:endParaRPr lang="ru-RU" smtClean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742949" y="1531938"/>
          <a:ext cx="705326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9810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Расходы на содержание одного ученика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" y="457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СОШ №12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1004888" y="1870075"/>
          <a:ext cx="7273925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1" y="1076325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Средняя заработная плата по категориям сотрудников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" y="457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ФИНАНСИРОВАНИЕ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МАОУ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СОШ №12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59B3AB-4859-4996-B347-A7C9863C8B8F}" type="slidenum">
              <a:rPr lang="ru-RU" smtClean="0"/>
              <a:pPr/>
              <a:t>71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49"/>
            <a:ext cx="9144000" cy="415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ОКАЗАНИЕ МУНИЦИПАЛЬНЫХ УСЛУГ В МАОУ СОШ №12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41375"/>
            <a:ext cx="9144000" cy="347663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Потребители муниципальных услуг: население г. Ишима в возрасте от 6 до 18 лет</a:t>
            </a:r>
          </a:p>
        </p:txBody>
      </p:sp>
      <p:graphicFrame>
        <p:nvGraphicFramePr>
          <p:cNvPr id="1869036" name="Group 236"/>
          <p:cNvGraphicFramePr>
            <a:graphicFrameLocks noGrp="1"/>
          </p:cNvGraphicFramePr>
          <p:nvPr>
            <p:ph sz="half" idx="2"/>
          </p:nvPr>
        </p:nvGraphicFramePr>
        <p:xfrm>
          <a:off x="303213" y="1876425"/>
          <a:ext cx="8221662" cy="18288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49600"/>
                <a:gridCol w="889000"/>
                <a:gridCol w="881062"/>
                <a:gridCol w="825500"/>
                <a:gridCol w="825500"/>
                <a:gridCol w="825500"/>
                <a:gridCol w="825500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услуги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Ед.изм.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Объем оказания услуг по кварталам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общедоступного и бесплатного начального общего, основного общего, среднего (полного) общего образования по основным общеобразовательным программам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041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868ADD-0900-40F1-9874-94EAD7DA0722}" type="slidenum">
              <a:rPr lang="ru-RU" smtClean="0"/>
              <a:pPr/>
              <a:t>72</a:t>
            </a:fld>
            <a:endParaRPr lang="ru-RU" smtClean="0"/>
          </a:p>
        </p:txBody>
      </p:sp>
      <p:sp>
        <p:nvSpPr>
          <p:cNvPr id="60457" name="Rectangle 173"/>
          <p:cNvSpPr>
            <a:spLocks noChangeArrowheads="1"/>
          </p:cNvSpPr>
          <p:nvPr/>
        </p:nvSpPr>
        <p:spPr bwMode="auto">
          <a:xfrm>
            <a:off x="0" y="1193800"/>
            <a:ext cx="9144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800" dirty="0">
                <a:solidFill>
                  <a:srgbClr val="C00000"/>
                </a:solidFill>
              </a:rPr>
              <a:t>Объем оказываемых муниципальных услуг в 2011 г.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(в натуральных показателях)</a:t>
            </a:r>
          </a:p>
        </p:txBody>
      </p:sp>
      <p:sp>
        <p:nvSpPr>
          <p:cNvPr id="60491" name="Rectangle 226"/>
          <p:cNvSpPr>
            <a:spLocks noChangeArrowheads="1"/>
          </p:cNvSpPr>
          <p:nvPr/>
        </p:nvSpPr>
        <p:spPr bwMode="auto">
          <a:xfrm>
            <a:off x="0" y="372427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399982-1ABB-4EC5-945E-9425533A2C17}" type="slidenum">
              <a:rPr lang="ru-RU" smtClean="0"/>
              <a:pPr/>
              <a:t>73</a:t>
            </a:fld>
            <a:endParaRPr lang="ru-RU" smtClean="0"/>
          </a:p>
        </p:txBody>
      </p:sp>
      <p:graphicFrame>
        <p:nvGraphicFramePr>
          <p:cNvPr id="1874121" name="Group 201"/>
          <p:cNvGraphicFramePr>
            <a:graphicFrameLocks noGrp="1"/>
          </p:cNvGraphicFramePr>
          <p:nvPr/>
        </p:nvGraphicFramePr>
        <p:xfrm>
          <a:off x="601663" y="2127250"/>
          <a:ext cx="8051800" cy="4044318"/>
        </p:xfrm>
        <a:graphic>
          <a:graphicData uri="http://schemas.openxmlformats.org/drawingml/2006/table">
            <a:tbl>
              <a:tblPr firstRow="1" firstCol="1">
                <a:tableStyleId>{0505E3EF-67EA-436B-97B2-0124C06EBD24}</a:tableStyleId>
              </a:tblPr>
              <a:tblGrid>
                <a:gridCol w="447675"/>
                <a:gridCol w="5622925"/>
                <a:gridCol w="904875"/>
                <a:gridCol w="107632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услуги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Ед.изм.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Муниципальная услуга: Предоставление общедоступного и бесплатного начального общего, основного общего, среднего (полного) общего образования по основным общеобразовательным программам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педагогических работников, повысивших квалификацию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выпускников девятого класса, продолживших обучение в 10 классе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 11 класса, сдавших ЕГЭ (по 3 и более предметам)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Состояние преступности среди обучающихся школы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впервые выявленных несовершеннолетних, употребляющих наркотические и психотропные вещества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обучающихся, охваченных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досуговой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деятельностью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1500" name="Rectangle 77"/>
          <p:cNvSpPr>
            <a:spLocks noChangeArrowheads="1"/>
          </p:cNvSpPr>
          <p:nvPr/>
        </p:nvSpPr>
        <p:spPr bwMode="auto">
          <a:xfrm>
            <a:off x="-1" y="1057276"/>
            <a:ext cx="9144001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800" dirty="0">
                <a:solidFill>
                  <a:srgbClr val="C00000"/>
                </a:solidFill>
              </a:rPr>
              <a:t>Показатели, характеризующие качество 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800" dirty="0" smtClean="0">
                <a:solidFill>
                  <a:srgbClr val="C00000"/>
                </a:solidFill>
              </a:rPr>
              <a:t>оказываемых </a:t>
            </a:r>
            <a:r>
              <a:rPr lang="ru-RU" sz="1800" dirty="0">
                <a:solidFill>
                  <a:srgbClr val="C00000"/>
                </a:solidFill>
              </a:rPr>
              <a:t>муниципальных услуг в </a:t>
            </a:r>
            <a:r>
              <a:rPr lang="ru-RU" sz="1800" dirty="0" smtClean="0">
                <a:solidFill>
                  <a:srgbClr val="C00000"/>
                </a:solidFill>
              </a:rPr>
              <a:t>2011 </a:t>
            </a:r>
            <a:r>
              <a:rPr lang="ru-RU" sz="1800" dirty="0">
                <a:solidFill>
                  <a:srgbClr val="C00000"/>
                </a:solidFill>
              </a:rPr>
              <a:t>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49"/>
            <a:ext cx="9144000" cy="415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ОКАЗАНИЕ МУНИЦИПАЛЬНЫХ УСЛУГ В МАОУ СОШ №12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399982-1ABB-4EC5-945E-9425533A2C17}" type="slidenum">
              <a:rPr lang="ru-RU" smtClean="0"/>
              <a:pPr/>
              <a:t>74</a:t>
            </a:fld>
            <a:endParaRPr lang="ru-RU" smtClean="0"/>
          </a:p>
        </p:txBody>
      </p:sp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4" y="1295400"/>
            <a:ext cx="8259762" cy="3743325"/>
          </a:xfrm>
          <a:noFill/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В 2011 году начат процесс изменения типа ОУ в </a:t>
            </a:r>
            <a:r>
              <a:rPr lang="ru-RU" sz="1800" b="1" dirty="0" smtClean="0">
                <a:solidFill>
                  <a:srgbClr val="C00000"/>
                </a:solidFill>
              </a:rPr>
              <a:t>муниципальное автономное общеобразовательное учреждение</a:t>
            </a:r>
            <a:r>
              <a:rPr lang="ru-RU" sz="1800" dirty="0" smtClean="0"/>
              <a:t>.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Проведены следующие мероприятия и процедуры: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1800" dirty="0" smtClean="0"/>
          </a:p>
          <a:p>
            <a:pPr marL="381000" indent="-38100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1) Собрание трудового коллектива.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2) Предложение о создании МАОУ путем изменения типа учреждения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3) Инвентаризация имущества , определение ценного и особо ценного имущества закрепляемого за МОУ при переходе в МАОУ:</a:t>
            </a:r>
          </a:p>
          <a:p>
            <a:pPr marL="381000" indent="-38100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4) Аудит инвентаризации имущества.</a:t>
            </a:r>
          </a:p>
          <a:p>
            <a:pPr marL="381000" indent="-38100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5) Передаточный акт.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6) Постановление администрации г. Ишима о создании МАОУ путем изменения типа существующего учреждения.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7) Утверждение, регистрация Устава МАОУ.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5624"/>
            <a:ext cx="9144000" cy="415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ИЗМЕНЕНИЕ ТИПА ОУ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3C3A7-0DB9-4136-984C-743637731D90}" type="slidenum">
              <a:rPr lang="ru-RU" smtClean="0"/>
              <a:pPr/>
              <a:t>75</a:t>
            </a:fld>
            <a:endParaRPr lang="ru-RU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5" y="0"/>
            <a:ext cx="8686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РЕЗУЛЬТАТЫ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7650" y="495299"/>
            <a:ext cx="8732577" cy="621982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Планомерное осуществление работ по модернизации и реконструкции здания МАОУ СОШ №12 (данные ОУ);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доли выпускников 9 класса МАОУ СОШ №12 , продолживших обучение в 10 классе МАОУ СОШ №12 (статистические данные);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Предотвращение отсева (статистические данные);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доли обучающихся −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участников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городских предметных олимпиад школьников,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научно−практических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конференций, конкурсов (данные ОУ);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доли обучающихся 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охваченных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досуговой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деятельностью (статистические данные);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Сохранение нулевого показателя преступности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среди обучающихся (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статистические данные);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МАОУ СОШ №12 как центра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досуговой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воспитательной работы в микрорайоне (данные ОУ);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Улучшение показателей соцопросов (данные ОУ);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Внедрение различных элементов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здоровьесберегающих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технологий на всех уровнях обучения (данные ОУ);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Улучшение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здоровья обучающихся МАОУ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СОШ №12 по показателю «осанка» (статистические данные);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Уменьшение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доли обучающихся,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отнесенных к специальной медицинской и подготовительной группе здоровья (данные ОУ);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доли обучающихся,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занимающихся в спортивных секциях ОУ (данные ОУ);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Уменьшение количества уроков, пропущенных по болезни в расчете на одного ученика (данные ОУ);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процента укомплектованности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разноростовой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мебелью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доли педагогических работников, повысивших квалификацию (статистические данные);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Поддержание на оптимальном для города уровне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числа обучающихся,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приходящихся на одного учителя, на одного работающего (данные ОУ);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Уменьшение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количества обучающихся на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компьютер (статистические данные);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использования в образовательном процессе электронных учебников (данные ОУ).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доли педагогических работников, имеющих базовую компетентность в области информационных технологий (статистические данные);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на стандарты второго поколения на уровне начального общего образования.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Tx/>
              <a:buAutoNum type="arabicPeriod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Внедрение программы административного управления школой.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3C3A7-0DB9-4136-984C-743637731D90}" type="slidenum">
              <a:rPr lang="ru-RU" smtClean="0"/>
              <a:pPr/>
              <a:t>76</a:t>
            </a:fld>
            <a:endParaRPr lang="ru-RU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25" y="628650"/>
            <a:ext cx="8686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МАОУ СОШ № 12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0550" y="1389063"/>
            <a:ext cx="7991476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Низкие показатели качества обучения на ступени основного общего и среднего (полного) общего образования.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Уменьшение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доли лиц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, сдавших ЕГЭ, в числе выпускников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МАОУ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СОШ №12, участвующих в ЕГЭ (данные ОУ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);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 Наличие обучающихся, не завершивших среднее (полное) общее образование.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Средняя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наполняемость классов незначительно ниже 25 человек (данные ОУ);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Уменьшение количества участников ГНПК «Шаг в будущее» (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данные ОУ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);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Невозможность организовать профильное обучение в силу малого числа несовершеннолетних обучающихся на третьей ступени обучения.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Отсутствие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охвата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обучающихся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отдыхом в лагере дневного пребывания – по причине капитального ремонта (статистические данные);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Ухудшение здоровья </a:t>
            </a:r>
            <a:r>
              <a:rPr lang="ru-RU" sz="1600" b="0" dirty="0" smtClean="0">
                <a:solidFill>
                  <a:schemeClr val="tx1"/>
                </a:solidFill>
              </a:rPr>
              <a:t>обучающихся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МАОУ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СОШ №12 по показателю «зрение» (статистические данные);</a:t>
            </a:r>
          </a:p>
          <a:p>
            <a:pPr eaLnBrk="0" hangingPunc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Уменьшение доли </a:t>
            </a:r>
            <a:r>
              <a:rPr lang="ru-RU" sz="1600" b="0" dirty="0" smtClean="0">
                <a:solidFill>
                  <a:schemeClr val="tx1"/>
                </a:solidFill>
              </a:rPr>
              <a:t>обучающихся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занимающихся в спортивных секциях учреждений дополнительного образования (данные ОУ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eaLnBrk="0" hangingPunc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Устаревший компьютерный парк ОУ. </a:t>
            </a:r>
            <a:r>
              <a:rPr lang="ru-RU" sz="1300" b="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defRPr/>
            </a:pPr>
            <a:endParaRPr lang="ru-RU" sz="1600" b="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621226-BC5A-4783-ACDE-0704ADD7368D}" type="slidenum">
              <a:rPr lang="ru-RU" smtClean="0"/>
              <a:pPr/>
              <a:t>77</a:t>
            </a:fld>
            <a:endParaRPr lang="ru-RU" smtClean="0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550863" y="2076450"/>
            <a:ext cx="2511425" cy="1668463"/>
          </a:xfrm>
          <a:prstGeom prst="rightArrowCallout">
            <a:avLst>
              <a:gd name="adj1" fmla="val 25000"/>
              <a:gd name="adj2" fmla="val 25000"/>
              <a:gd name="adj3" fmla="val 25087"/>
              <a:gd name="adj4" fmla="val 6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EC"/>
              </a:gs>
            </a:gsLst>
            <a:path path="rect">
              <a:fillToRect t="100000" r="100000"/>
            </a:path>
          </a:gra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3125788" y="1530350"/>
            <a:ext cx="5508625" cy="264477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tint val="0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tint val="0"/>
                  <a:invGamma/>
                </a:srgbClr>
              </a:gs>
            </a:gsLst>
            <a:lin ang="18900000" scaled="1"/>
          </a:gradFill>
          <a:ln w="9525" algn="ctr">
            <a:solidFill>
              <a:srgbClr val="C00000"/>
            </a:solidFill>
            <a:miter lim="800000"/>
            <a:headEnd/>
            <a:tailEnd/>
          </a:ln>
          <a:effectLst>
            <a:outerShdw dist="71842" dir="189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04516" name="Text Box 4"/>
          <p:cNvSpPr txBox="1">
            <a:spLocks noChangeArrowheads="1"/>
          </p:cNvSpPr>
          <p:nvPr/>
        </p:nvSpPr>
        <p:spPr bwMode="auto">
          <a:xfrm>
            <a:off x="509588" y="2574925"/>
            <a:ext cx="1901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3168650" y="1690688"/>
            <a:ext cx="5414963" cy="2335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ru-RU" sz="25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доступного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>
              <a:spcBef>
                <a:spcPct val="1000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качественного общего образования, формирующего конкурентоспособного и социально-адаптированного выпускника</a:t>
            </a: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4676775" y="3967163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600" b="0" i="1">
              <a:solidFill>
                <a:schemeClr val="tx1"/>
              </a:solidFill>
            </a:endParaRPr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>
            <a:off x="4811713" y="4095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4806950" y="395287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600" b="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055EA2-A8DD-449A-A119-B456261FBCC1}" type="slidenum">
              <a:rPr lang="ru-RU" smtClean="0"/>
              <a:pPr/>
              <a:t>78</a:t>
            </a:fld>
            <a:endParaRPr lang="ru-RU" smtClean="0"/>
          </a:p>
        </p:txBody>
      </p:sp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95250" y="0"/>
            <a:ext cx="8648700" cy="785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Задачи на 2012-2014 г.г.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581025" y="981075"/>
            <a:ext cx="7556500" cy="81121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tint val="32157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FFCC00">
                <a:alpha val="50000"/>
              </a:srgbClr>
            </a:outerShdw>
          </a:effectLst>
        </p:spPr>
        <p:txBody>
          <a:bodyPr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Достижение качества образования, соответствующего государственному образовательному стандарту</a:t>
            </a:r>
            <a:endParaRPr lang="ru-RU" sz="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592138" y="2057400"/>
            <a:ext cx="7499350" cy="80168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tint val="32157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FFCC00">
                <a:alpha val="50000"/>
              </a:srgbClr>
            </a:outerShdw>
          </a:effectLst>
        </p:spPr>
        <p:txBody>
          <a:bodyPr anchor="ctr" anchorCtr="1"/>
          <a:lstStyle/>
          <a:p>
            <a:pPr marL="363538" indent="-363538" algn="ctr">
              <a:defRPr/>
            </a:pPr>
            <a:r>
              <a:rPr lang="ru-RU" sz="1600">
                <a:solidFill>
                  <a:schemeClr val="tx1"/>
                </a:solidFill>
                <a:latin typeface="Arial" charset="0"/>
              </a:rPr>
              <a:t>Воспитание социально ответственной личности</a:t>
            </a:r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581025" y="3117850"/>
            <a:ext cx="7575550" cy="72866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tint val="32157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FFCC00">
                <a:alpha val="50000"/>
              </a:srgbClr>
            </a:outerShdw>
          </a:effectLst>
        </p:spPr>
        <p:txBody>
          <a:bodyPr anchor="ctr" anchorCtr="1"/>
          <a:lstStyle/>
          <a:p>
            <a:pPr marL="363538" indent="-363538" algn="ctr"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 Сохранение и укрепление здоровья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обучающихся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5546" name="Text Box 10"/>
          <p:cNvSpPr txBox="1">
            <a:spLocks noChangeArrowheads="1"/>
          </p:cNvSpPr>
          <p:nvPr/>
        </p:nvSpPr>
        <p:spPr bwMode="auto">
          <a:xfrm>
            <a:off x="579438" y="4114800"/>
            <a:ext cx="7573962" cy="10239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tint val="32157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FFCC00">
                <a:alpha val="50000"/>
              </a:srgbClr>
            </a:outerShdw>
          </a:effectLst>
        </p:spPr>
        <p:txBody>
          <a:bodyPr anchor="ctr" anchorCtr="1"/>
          <a:lstStyle/>
          <a:p>
            <a:pPr marL="381000" indent="-381000"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Приведение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МАОУ </a:t>
            </a:r>
            <a:r>
              <a:rPr lang="ru-RU" sz="1600" dirty="0">
                <a:solidFill>
                  <a:schemeClr val="tx1"/>
                </a:solidFill>
                <a:latin typeface="Arial" charset="0"/>
              </a:rPr>
              <a:t>СОШ № 12 в нормативное состояние </a:t>
            </a:r>
          </a:p>
          <a:p>
            <a:pPr marL="381000" indent="-381000"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(завершение модернизации и реконструкции здания ОУ и территории)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5AA932-E6EF-4F4C-AB0C-C7B3ED121DB0}" type="slidenum">
              <a:rPr lang="ru-RU" smtClean="0"/>
              <a:pPr/>
              <a:t>79</a:t>
            </a:fld>
            <a:endParaRPr lang="ru-RU" smtClean="0"/>
          </a:p>
        </p:txBody>
      </p:sp>
      <p:graphicFrame>
        <p:nvGraphicFramePr>
          <p:cNvPr id="745013" name="Group 565"/>
          <p:cNvGraphicFramePr>
            <a:graphicFrameLocks noGrp="1"/>
          </p:cNvGraphicFramePr>
          <p:nvPr/>
        </p:nvGraphicFramePr>
        <p:xfrm>
          <a:off x="230188" y="1023938"/>
          <a:ext cx="8356601" cy="5413569"/>
        </p:xfrm>
        <a:graphic>
          <a:graphicData uri="http://schemas.openxmlformats.org/drawingml/2006/table">
            <a:tbl>
              <a:tblPr/>
              <a:tblGrid>
                <a:gridCol w="2638425"/>
                <a:gridCol w="1359090"/>
                <a:gridCol w="1359090"/>
                <a:gridCol w="1359090"/>
                <a:gridCol w="1640906"/>
              </a:tblGrid>
              <a:tr h="3095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 мероприятия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Ответственные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Организация участия педагогов МАОУ СОШ №12 в курсах повышения квалификации для обеспечения непрерывного роста профессионального мастерства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Реализация приоритетного национального проекта в сфере образования: информатизация образовательного процесса в МАОУ СОШ №12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Системный администратор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Повышение квалификации педагога – библиотекаря 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Повышение квалификации педагогов по вопросам организации профильного обучения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предпрофильной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подготовки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 утвержденному плану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Знакомство с опытом инновационных ОУ и экспериментальных площадок города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744640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3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86C185-87FE-4F9F-9706-0DBA9D48226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43050"/>
            <a:ext cx="9144000" cy="349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cap="none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Количество работников в МАОУ СОШ № 12</a:t>
            </a:r>
          </a:p>
        </p:txBody>
      </p:sp>
      <p:graphicFrame>
        <p:nvGraphicFramePr>
          <p:cNvPr id="90377" name="Group 265"/>
          <p:cNvGraphicFramePr>
            <a:graphicFrameLocks noGrp="1"/>
          </p:cNvGraphicFramePr>
          <p:nvPr>
            <p:ph idx="4294967295"/>
          </p:nvPr>
        </p:nvGraphicFramePr>
        <p:xfrm>
          <a:off x="379413" y="1974850"/>
          <a:ext cx="8221662" cy="115786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77950"/>
                <a:gridCol w="679450"/>
                <a:gridCol w="498475"/>
                <a:gridCol w="534987"/>
                <a:gridCol w="611188"/>
                <a:gridCol w="613367"/>
                <a:gridCol w="556620"/>
                <a:gridCol w="752475"/>
                <a:gridCol w="727075"/>
                <a:gridCol w="452438"/>
                <a:gridCol w="471487"/>
                <a:gridCol w="481013"/>
                <a:gridCol w="465137"/>
              </a:tblGrid>
              <a:tr h="652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ОУ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работников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АУП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Пед.работники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не осуществляющие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уч.процесс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800" marB="4680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МАОУ СОШ №12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67796" name="Text Box 148"/>
          <p:cNvSpPr txBox="1">
            <a:spLocks noChangeArrowheads="1"/>
          </p:cNvSpPr>
          <p:nvPr/>
        </p:nvSpPr>
        <p:spPr bwMode="auto">
          <a:xfrm>
            <a:off x="0" y="62388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3752850"/>
            <a:ext cx="9144000" cy="619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C00000"/>
                </a:solidFill>
                <a:latin typeface="+mn-lt"/>
              </a:rPr>
              <a:t>Доля учителей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МАОУ </a:t>
            </a:r>
            <a:r>
              <a:rPr lang="ru-RU" sz="1800" dirty="0">
                <a:solidFill>
                  <a:srgbClr val="C00000"/>
                </a:solidFill>
                <a:latin typeface="+mn-lt"/>
              </a:rPr>
              <a:t>СОШ № 12, </a:t>
            </a:r>
            <a:br>
              <a:rPr lang="ru-RU" sz="1800" dirty="0">
                <a:solidFill>
                  <a:srgbClr val="C00000"/>
                </a:solidFill>
                <a:latin typeface="+mn-lt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</a:rPr>
              <a:t>имеющих стаж педагогической работы до 5 лет</a:t>
            </a:r>
          </a:p>
        </p:txBody>
      </p:sp>
      <p:graphicFrame>
        <p:nvGraphicFramePr>
          <p:cNvPr id="15" name="Group 3"/>
          <p:cNvGraphicFramePr>
            <a:graphicFrameLocks/>
          </p:cNvGraphicFramePr>
          <p:nvPr/>
        </p:nvGraphicFramePr>
        <p:xfrm>
          <a:off x="438150" y="4564063"/>
          <a:ext cx="8162925" cy="7874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77218"/>
                <a:gridCol w="3114131"/>
                <a:gridCol w="2971576"/>
              </a:tblGrid>
              <a:tr h="395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численность учителей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учителей с педагогическим стажем  до 5 лет(в процентах)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МАОУ СОШ №12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 (34,7%)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7B828F-2E39-4692-9923-BBB04424BD98}" type="slidenum">
              <a:rPr lang="ru-RU" smtClean="0"/>
              <a:pPr/>
              <a:t>80</a:t>
            </a:fld>
            <a:endParaRPr lang="ru-RU" smtClean="0"/>
          </a:p>
        </p:txBody>
      </p:sp>
      <p:graphicFrame>
        <p:nvGraphicFramePr>
          <p:cNvPr id="161880" name="Group 88"/>
          <p:cNvGraphicFramePr>
            <a:graphicFrameLocks noGrp="1"/>
          </p:cNvGraphicFramePr>
          <p:nvPr/>
        </p:nvGraphicFramePr>
        <p:xfrm>
          <a:off x="531813" y="1358900"/>
          <a:ext cx="8266048" cy="5207183"/>
        </p:xfrm>
        <a:graphic>
          <a:graphicData uri="http://schemas.openxmlformats.org/drawingml/2006/table">
            <a:tbl>
              <a:tblPr/>
              <a:tblGrid>
                <a:gridCol w="3851402"/>
                <a:gridCol w="979906"/>
                <a:gridCol w="1163387"/>
                <a:gridCol w="1107215"/>
                <a:gridCol w="1164138"/>
              </a:tblGrid>
              <a:tr h="22341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мероприятия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23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1.Повышение квалификации учителей начальных классов по вопросам перехода  на федеральные государственные образовательные стандарты начального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46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Введение ФГОС второго поколения в начальном общем образовании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  классы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 классы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 классы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494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Утверждение списка учебников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424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Формирование предварительной заявки на учебники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,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,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,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53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Обновление материально-технической базы 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53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 Оборудование кабинета информатики для начальных классов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80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Методическая работа по созданию контрольно-измерительных материалов, системы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внутришкольного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контроля в 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Учителя начальных классов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80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Совместная деятельность ОУ и МАУ ДОД по заключению договоров, составлению планов, проведению семинаров, круглых столов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05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17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Размещение информации о внедрении стандартов второго поколения на сайте 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Администрация, ответственный за поддержку сайта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66637" name="Text Box 75"/>
          <p:cNvSpPr txBox="1">
            <a:spLocks noChangeArrowheads="1"/>
          </p:cNvSpPr>
          <p:nvPr/>
        </p:nvSpPr>
        <p:spPr bwMode="auto">
          <a:xfrm>
            <a:off x="360363" y="1146175"/>
            <a:ext cx="8948737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</a:pPr>
            <a:endParaRPr lang="ru-RU" sz="1600">
              <a:solidFill>
                <a:srgbClr val="990000"/>
              </a:solidFill>
            </a:endParaRPr>
          </a:p>
        </p:txBody>
      </p:sp>
      <p:sp>
        <p:nvSpPr>
          <p:cNvPr id="66638" name="TextBox 6"/>
          <p:cNvSpPr txBox="1">
            <a:spLocks noChangeArrowheads="1"/>
          </p:cNvSpPr>
          <p:nvPr/>
        </p:nvSpPr>
        <p:spPr bwMode="auto">
          <a:xfrm>
            <a:off x="3678238" y="885825"/>
            <a:ext cx="17446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ФГОС НОО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158" name="Group 102"/>
          <p:cNvGraphicFramePr>
            <a:graphicFrameLocks noGrp="1"/>
          </p:cNvGraphicFramePr>
          <p:nvPr/>
        </p:nvGraphicFramePr>
        <p:xfrm>
          <a:off x="203200" y="1620838"/>
          <a:ext cx="8416925" cy="3669792"/>
        </p:xfrm>
        <a:graphic>
          <a:graphicData uri="http://schemas.openxmlformats.org/drawingml/2006/table">
            <a:tbl>
              <a:tblPr/>
              <a:tblGrid>
                <a:gridCol w="3341688"/>
                <a:gridCol w="1568450"/>
                <a:gridCol w="1249362"/>
                <a:gridCol w="1085850"/>
                <a:gridCol w="1171575"/>
              </a:tblGrid>
              <a:tr h="223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мероприятия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ствен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Повышение квалификации учителей основной школы по вопросам перехода  на федеральные государственные образовательные стандарты основного общего 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Обновление материально-технической базы 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Совместная деятельность ОУ и МАУ ДОД  по заключению договоров, составлению планов, проведению семинаров, круглых столов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Размещение информации о внедрении ФГОС ООО  второго поколения на сайте 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Ответственный за поддержку сайта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676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034B72-2713-4C39-98AF-1EFD00060B5C}" type="slidenum">
              <a:rPr lang="ru-RU" smtClean="0"/>
              <a:pPr/>
              <a:t>81</a:t>
            </a:fld>
            <a:endParaRPr lang="ru-RU" smtClean="0"/>
          </a:p>
        </p:txBody>
      </p:sp>
      <p:sp>
        <p:nvSpPr>
          <p:cNvPr id="67634" name="TextBox 6"/>
          <p:cNvSpPr txBox="1">
            <a:spLocks noChangeArrowheads="1"/>
          </p:cNvSpPr>
          <p:nvPr/>
        </p:nvSpPr>
        <p:spPr bwMode="auto">
          <a:xfrm>
            <a:off x="3876675" y="1122363"/>
            <a:ext cx="174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ФГОС ООО</a:t>
            </a:r>
          </a:p>
        </p:txBody>
      </p:sp>
      <p:sp>
        <p:nvSpPr>
          <p:cNvPr id="12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755" name="Group 83"/>
          <p:cNvGraphicFramePr>
            <a:graphicFrameLocks noGrp="1"/>
          </p:cNvGraphicFramePr>
          <p:nvPr/>
        </p:nvGraphicFramePr>
        <p:xfrm>
          <a:off x="406400" y="1408113"/>
          <a:ext cx="8578850" cy="5199380"/>
        </p:xfrm>
        <a:graphic>
          <a:graphicData uri="http://schemas.openxmlformats.org/drawingml/2006/table">
            <a:tbl>
              <a:tblPr/>
              <a:tblGrid>
                <a:gridCol w="3365500"/>
                <a:gridCol w="1263650"/>
                <a:gridCol w="1263650"/>
                <a:gridCol w="1263650"/>
                <a:gridCol w="1422400"/>
              </a:tblGrid>
              <a:tr h="2921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1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Организация  обучающихся для участия в конкурсах, конференциях, олимпиадах разной направленности,  разных уровней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    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      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      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Методическая служба, руководитель НОУ,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учителя-предметники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Мониторинг количества одарённых детей по направлениям одарённости в ОУ, результатов их  достижений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Пополнение персонифицированной базы данных «Одарённый ребёнок» (по пяти направлениям одарённости)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Повышение эффективности работы научного общества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Участие в ежегодной городской научно-практической конференции  обучающихся 5-11 классов «Шаг в будущее»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Участие в ежегодном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креатив-фестивале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«Надежда» старших дошкольников и младших школьников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    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     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 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начальных классов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 Участие в ежегодной городской научно-практической конференции обучающихся 1-11 классов «Зелёный мир»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68684" name="TextBox 13"/>
          <p:cNvSpPr txBox="1">
            <a:spLocks noChangeArrowheads="1"/>
          </p:cNvSpPr>
          <p:nvPr/>
        </p:nvSpPr>
        <p:spPr bwMode="auto">
          <a:xfrm>
            <a:off x="2600325" y="952500"/>
            <a:ext cx="399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Работа с одаренными детьми</a:t>
            </a:r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458" name="Group 90"/>
          <p:cNvGraphicFramePr>
            <a:graphicFrameLocks noGrp="1"/>
          </p:cNvGraphicFramePr>
          <p:nvPr/>
        </p:nvGraphicFramePr>
        <p:xfrm>
          <a:off x="506413" y="1122363"/>
          <a:ext cx="8456611" cy="5125890"/>
        </p:xfrm>
        <a:graphic>
          <a:graphicData uri="http://schemas.openxmlformats.org/drawingml/2006/table">
            <a:tbl>
              <a:tblPr/>
              <a:tblGrid>
                <a:gridCol w="3243262"/>
                <a:gridCol w="1217083"/>
                <a:gridCol w="1217083"/>
                <a:gridCol w="1217083"/>
                <a:gridCol w="1562100"/>
              </a:tblGrid>
              <a:tr h="28988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91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 Участие в предметных олимпиадах младших школьников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740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 Участие в конкурсах сочинений, творческих работ обучающихся, посвящённых юбилейным датам писателей.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3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 Участие в предметных олимпиадах среди обучающихся 5 – 6 классов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757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11. Участие в муниципальном этапе Всероссийской олимпиады среди обучающихся 7 – 11 классов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   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  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     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904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 Участие в городских и областных семинарах для педагогов, занимающихся исследовательской деятельностью с обучающимися, заместителей директоров по УВР и НМР, руководителей НОУ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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</a:t>
                      </a: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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Учителя -предметники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430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13. Организация работы с родителями одарённых детей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           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Руководитель НОУ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813" name="Group 69"/>
          <p:cNvGraphicFramePr>
            <a:graphicFrameLocks noGrp="1"/>
          </p:cNvGraphicFramePr>
          <p:nvPr/>
        </p:nvGraphicFramePr>
        <p:xfrm>
          <a:off x="360363" y="1387475"/>
          <a:ext cx="8707755" cy="5021454"/>
        </p:xfrm>
        <a:graphic>
          <a:graphicData uri="http://schemas.openxmlformats.org/drawingml/2006/table">
            <a:tbl>
              <a:tblPr/>
              <a:tblGrid>
                <a:gridCol w="3668712"/>
                <a:gridCol w="1023938"/>
                <a:gridCol w="116840"/>
                <a:gridCol w="1066800"/>
                <a:gridCol w="116840"/>
                <a:gridCol w="1104900"/>
                <a:gridCol w="1609725"/>
              </a:tblGrid>
              <a:tr h="2936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Установка школьного сервера, монтаж локальной сети и внедрение программы административного управления школой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в соответствии с планом работы департамента по социальным вопросам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6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Замена устаревшего компьютерного оборудования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IV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III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II, III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21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Обеспечение участия педагогов в курсах повышения квалификации в области ИКТ для обеспечения непрерывного роста профессионального мастерства педагогов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Внедрение новых методик, использование информационных технологий и  электронных образовательных ресурсов сети Интернет в образовательном процессе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Методическая служба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Поддержка Интернет-сайта 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Ответственный за поддержку сайта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Переход на использование разработанного ПСПО не менее чем на 50% имеющихся персональных компьютеров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I, 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I, 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I, II</a:t>
                      </a: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Системный администратор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 Создание электронных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портфолио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315450" name="Rectangle 58"/>
          <p:cNvSpPr>
            <a:spLocks noChangeArrowheads="1"/>
          </p:cNvSpPr>
          <p:nvPr/>
        </p:nvSpPr>
        <p:spPr bwMode="auto">
          <a:xfrm>
            <a:off x="2185988" y="922338"/>
            <a:ext cx="4773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/>
              <a:t>Информатизация образования </a:t>
            </a:r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77BA-D47F-46F3-B037-6C9008C59635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/>
          <p:cNvGraphicFramePr>
            <a:graphicFrameLocks noGrp="1"/>
          </p:cNvGraphicFramePr>
          <p:nvPr>
            <p:ph/>
          </p:nvPr>
        </p:nvGraphicFramePr>
        <p:xfrm>
          <a:off x="268288" y="679450"/>
          <a:ext cx="8305609" cy="5865876"/>
        </p:xfrm>
        <a:graphic>
          <a:graphicData uri="http://schemas.openxmlformats.org/drawingml/2006/table">
            <a:tbl>
              <a:tblPr/>
              <a:tblGrid>
                <a:gridCol w="4075112"/>
                <a:gridCol w="962025"/>
                <a:gridCol w="962025"/>
                <a:gridCol w="962025"/>
                <a:gridCol w="1344422"/>
              </a:tblGrid>
              <a:tr h="28551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285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Развитие взаимодействия с учреждениями культуры, молодежи, спорта, социальной защиты населения, УВД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965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Вовлечение обучающихся в </a:t>
                      </a:r>
                      <a:r>
                        <a:rPr kumimoji="0" lang="ru-RU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досуговую</a:t>
                      </a: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Пед.-орг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641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Обновление банка данных для учета занятости обучающихся дополнительным образованием, в том числе обучающихся «группы особого внимания»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Участие в методических семинарах, круглых столах и других мероприятиях по совершенствованию воспитательных систем и формированию социально ответственной личности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Методическая служба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2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Проведение социологических опросов различной направленности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II, 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II, IV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II, IV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Психолог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2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7. Развитие ОУ как центра воспитательной,  </a:t>
                      </a:r>
                      <a:r>
                        <a:rPr kumimoji="0" lang="ru-RU" sz="11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досуговой</a:t>
                      </a: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работы в микрорайоне на основе изучения и внедрения опыта работы лучших учреждений города.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2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8. Организация и проведение мероприятий  по повышению роли классного руководителя. Школьный конкурс «Самый классный </a:t>
                      </a:r>
                      <a:r>
                        <a:rPr kumimoji="0" lang="ru-RU" sz="11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классный</a:t>
                      </a: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Методическая служба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2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9. Организация работы летнего пришкольного лагеря.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III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III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2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10. Развитие школьного самоуправления, формирование и развитие лидерских качеств у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утвержденному плану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Пед.-орг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7176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0FC9705-67B8-48F4-9D92-5727E1733168}" type="slidenum">
              <a:rPr lang="ru-RU" smtClean="0"/>
              <a:pPr/>
              <a:t>85</a:t>
            </a:fld>
            <a:endParaRPr lang="ru-RU" smtClean="0"/>
          </a:p>
        </p:txBody>
      </p:sp>
      <p:sp>
        <p:nvSpPr>
          <p:cNvPr id="10" name="Text Box 192"/>
          <p:cNvSpPr txBox="1">
            <a:spLocks noChangeArrowheads="1"/>
          </p:cNvSpPr>
          <p:nvPr/>
        </p:nvSpPr>
        <p:spPr bwMode="auto">
          <a:xfrm>
            <a:off x="95250" y="0"/>
            <a:ext cx="8658225" cy="5524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социально ответственной личности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29C921-03B1-467C-9EBF-3CEC20FABC58}" type="slidenum">
              <a:rPr lang="ru-RU" smtClean="0"/>
              <a:pPr/>
              <a:t>86</a:t>
            </a:fld>
            <a:endParaRPr lang="ru-RU" smtClean="0"/>
          </a:p>
        </p:txBody>
      </p:sp>
      <p:graphicFrame>
        <p:nvGraphicFramePr>
          <p:cNvPr id="159812" name="Group 68"/>
          <p:cNvGraphicFramePr>
            <a:graphicFrameLocks noGrp="1"/>
          </p:cNvGraphicFramePr>
          <p:nvPr/>
        </p:nvGraphicFramePr>
        <p:xfrm>
          <a:off x="279400" y="746125"/>
          <a:ext cx="8407188" cy="5585460"/>
        </p:xfrm>
        <a:graphic>
          <a:graphicData uri="http://schemas.openxmlformats.org/drawingml/2006/table">
            <a:tbl>
              <a:tblPr/>
              <a:tblGrid>
                <a:gridCol w="3543300"/>
                <a:gridCol w="1087437"/>
                <a:gridCol w="1326939"/>
                <a:gridCol w="1060450"/>
                <a:gridCol w="1389062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Организационные 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Ответственные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   II  III  IV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Внедрение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здоровьесберегающих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технологий в практику работы ОУ, 100% реализация программы «Здоровье».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Вовлечение обучающихся в работу секций и кружков спортивно-оздоровительной направленности.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физкультуры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Обеспечение оптимальной занятости спортивного зала, площадки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Капитальный ремонт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учебного процесса в соответствии с требованиями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СанПиН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По утвержденному плану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Пропаганда здорового образа жизни на сайте ОУ, информационных стендах и другими средствами наглядной агитации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 – IV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 – IV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 – IV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летнего отдыха и оздоровления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Капитальный ремонт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II, 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II, III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Пед.-орг</a:t>
                      </a: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Мониторинг физической подготовленности и развития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I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Мед. работник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полноценного питания обучающихся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По плану департамента по социальным вопросам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ebdings"/>
                        <a:buChar char="g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ebdings"/>
                        <a:buChar char="g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  <a:endParaRPr lang="ru-RU" sz="1050" b="0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Webdings" pitchFamily="18" charset="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Обновление пищеблоков и технологического оборудования столовой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ebdings" pitchFamily="18" charset="2"/>
                        </a:rPr>
                        <a:t>В ходе кап. ремонта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ebdings" pitchFamily="18" charset="2"/>
                        </a:rPr>
                        <a:t>По плану департамента по социальным вопросам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/>
                        <a:buNone/>
                        <a:tabLst/>
                        <a:defRPr/>
                      </a:pPr>
                      <a:r>
                        <a:rPr lang="ru-RU" sz="105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ebdings" pitchFamily="18" charset="2"/>
                        </a:rPr>
                        <a:t>Администрация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192"/>
          <p:cNvSpPr txBox="1">
            <a:spLocks noChangeArrowheads="1"/>
          </p:cNvSpPr>
          <p:nvPr/>
        </p:nvSpPr>
        <p:spPr bwMode="auto">
          <a:xfrm>
            <a:off x="95250" y="0"/>
            <a:ext cx="8658225" cy="5524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Сохранение и укрепление здоровья обучающихся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3"/>
          <p:cNvSpPr>
            <a:spLocks noChangeArrowheads="1"/>
          </p:cNvSpPr>
          <p:nvPr/>
        </p:nvSpPr>
        <p:spPr bwMode="auto">
          <a:xfrm>
            <a:off x="0" y="781616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/>
              <a:t>В 2011 – 2012 гг. в </a:t>
            </a:r>
            <a:r>
              <a:rPr lang="ru-RU" sz="1600" b="0" dirty="0" smtClean="0"/>
              <a:t>МАОУ </a:t>
            </a:r>
            <a:r>
              <a:rPr lang="ru-RU" sz="1600" b="0" dirty="0"/>
              <a:t>СОШ № 12 </a:t>
            </a:r>
            <a:r>
              <a:rPr lang="ru-RU" sz="1600" b="0" dirty="0" smtClean="0"/>
              <a:t>осуществляется капитальный </a:t>
            </a:r>
            <a:r>
              <a:rPr lang="ru-RU" sz="1600" b="0" dirty="0"/>
              <a:t>ремонт (реконструкция и модернизация здания школы </a:t>
            </a:r>
            <a:r>
              <a:rPr lang="ru-RU" sz="1600" b="0" dirty="0" smtClean="0"/>
              <a:t>и территории).</a:t>
            </a:r>
            <a:endParaRPr lang="ru-RU" sz="1600" dirty="0"/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5A8F6EC-9B3E-4FC9-A1C9-77699293E17E}" type="slidenum">
              <a:rPr lang="ru-RU" smtClean="0"/>
              <a:pPr/>
              <a:t>87</a:t>
            </a:fld>
            <a:endParaRPr lang="ru-RU" smtClean="0"/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95250" y="-1"/>
            <a:ext cx="8658225" cy="85980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Приведение МАОУ СОШ № 12 в нормативное состояние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(завершение модернизации и реконструкции здания ОУ и территории)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6602" y="1328760"/>
          <a:ext cx="8557147" cy="5217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0048"/>
                <a:gridCol w="1586203"/>
                <a:gridCol w="6330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Мероприятия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Капитальный ремонт здания МАОУ СОШ №12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частичная перепланировка;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замена входной группы;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замена оконных блоков, дверей;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ремонт полов и отделки;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замена крыши;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организация доступа для </a:t>
                      </a:r>
                      <a:r>
                        <a:rPr lang="ru-RU" sz="1300" dirty="0" err="1" smtClean="0"/>
                        <a:t>маломобильных</a:t>
                      </a:r>
                      <a:r>
                        <a:rPr lang="ru-RU" sz="1300" dirty="0" smtClean="0"/>
                        <a:t> групп населения;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оборудование классов  современной школьной</a:t>
                      </a:r>
                      <a:r>
                        <a:rPr lang="ru-RU" sz="1300" baseline="0" dirty="0" smtClean="0"/>
                        <a:t> мебелью, компьютерной техникой;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baseline="0" dirty="0" smtClean="0"/>
                        <a:t>установка школьного сервера и оборудование локальной сети;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специализированное оборудование кабинетов физики и химии (с лаборантскими);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оборудование классов информатики (отдельно - для</a:t>
                      </a:r>
                      <a:r>
                        <a:rPr lang="ru-RU" sz="1300" baseline="0" dirty="0" smtClean="0"/>
                        <a:t> начальной школы</a:t>
                      </a:r>
                      <a:r>
                        <a:rPr lang="ru-RU" sz="1300" dirty="0" smtClean="0"/>
                        <a:t>), кабинетов труда, класса хореографии, актового зала, библиотеки, читального зала в соответствии</a:t>
                      </a:r>
                      <a:r>
                        <a:rPr lang="ru-RU" sz="1300" baseline="0" dirty="0" smtClean="0"/>
                        <a:t> с требованиями </a:t>
                      </a:r>
                      <a:r>
                        <a:rPr lang="ru-RU" sz="1300" baseline="0" dirty="0" err="1" smtClean="0"/>
                        <a:t>СанПиН</a:t>
                      </a:r>
                      <a:r>
                        <a:rPr lang="ru-RU" sz="1300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300" dirty="0" smtClean="0"/>
                        <a:t>приведение в нормативное состояние систем: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/>
                        <a:t>водоснабжения (хозяйственно-питьевого, противопожарного, горячего), канализации, водостоков;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/>
                        <a:t>теплоснабжения (от собственной блочной котельной), а также вентиляции и кондиционирования воздуха;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/>
                        <a:t>естественного и искусственного освещения;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/>
                        <a:t>противопожарной защиты (в т.ч. АПС, вывод сигнала на пульт пожарной части);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/>
                        <a:t>антитеррористической защищенности (видеонаблюдение, ограждение территории, ограниченный въезд на территорию, блочные ворота).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3"/>
          <p:cNvSpPr>
            <a:spLocks noChangeArrowheads="1"/>
          </p:cNvSpPr>
          <p:nvPr/>
        </p:nvSpPr>
        <p:spPr bwMode="auto">
          <a:xfrm>
            <a:off x="0" y="918096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/>
              <a:t>В 2011 – 2012 гг. в </a:t>
            </a:r>
            <a:r>
              <a:rPr lang="ru-RU" sz="1600" b="0" dirty="0" smtClean="0"/>
              <a:t>МАОУ </a:t>
            </a:r>
            <a:r>
              <a:rPr lang="ru-RU" sz="1600" b="0" dirty="0"/>
              <a:t>СОШ № 12 </a:t>
            </a:r>
            <a:r>
              <a:rPr lang="ru-RU" sz="1600" b="0" dirty="0" smtClean="0"/>
              <a:t>осуществляется капитальный </a:t>
            </a:r>
            <a:r>
              <a:rPr lang="ru-RU" sz="1600" b="0" dirty="0"/>
              <a:t>ремонт (реконструкция и модернизация здания школы </a:t>
            </a:r>
            <a:r>
              <a:rPr lang="ru-RU" sz="1600" b="0" dirty="0" smtClean="0"/>
              <a:t>и территории).</a:t>
            </a:r>
            <a:endParaRPr lang="ru-RU" sz="1600" dirty="0"/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5A8F6EC-9B3E-4FC9-A1C9-77699293E17E}" type="slidenum">
              <a:rPr lang="ru-RU" smtClean="0"/>
              <a:pPr/>
              <a:t>88</a:t>
            </a:fld>
            <a:endParaRPr lang="ru-RU" smtClean="0"/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95250" y="-1"/>
            <a:ext cx="8658225" cy="85980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990000"/>
                </a:solidFill>
              </a:rPr>
              <a:t>Мероприятия по реализации задачи: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Приведение МАОУ СОШ № 12 в нормативное состояние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(завершение модернизации и реконструкции здания ОУ и территории)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6602" y="1519832"/>
          <a:ext cx="8393373" cy="4912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7798"/>
                <a:gridCol w="1883391"/>
                <a:gridCol w="5882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 </a:t>
                      </a:r>
                      <a:r>
                        <a:rPr lang="ru-RU" sz="1400" baseline="0" dirty="0" smtClean="0"/>
                        <a:t>территории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площадок для отдыха;</a:t>
                      </a:r>
                    </a:p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озеленению;</a:t>
                      </a:r>
                    </a:p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парковочной территории;</a:t>
                      </a:r>
                    </a:p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ограждение спортивных игровых площадок и территории школы;</a:t>
                      </a:r>
                    </a:p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площадки для построения;</a:t>
                      </a:r>
                    </a:p>
                    <a:p>
                      <a:pPr marL="0" indent="0">
                        <a:buFont typeface="Wingdings" pitchFamily="2" charset="2"/>
                        <a:buChar char="q"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хозяйственной зоны.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 2-х этажного здания  столовой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строительство переходной галереи;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оборудование </a:t>
                      </a:r>
                      <a:r>
                        <a:rPr lang="ru-RU" sz="1400" dirty="0" err="1" smtClean="0"/>
                        <a:t>техподполья</a:t>
                      </a:r>
                      <a:r>
                        <a:rPr lang="ru-RU" sz="1400" dirty="0" smtClean="0"/>
                        <a:t> 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размещение подсобных помещений на 1 этаже;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оборудование обеденного зала на 150 мест;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предусмотрены цеха: горячий , холодильный, моечные, мясорыбный, мучных изделий, резки</a:t>
                      </a:r>
                      <a:r>
                        <a:rPr lang="ru-RU" sz="1400" baseline="0" dirty="0" smtClean="0"/>
                        <a:t> хлеба;</a:t>
                      </a:r>
                      <a:endParaRPr lang="ru-RU" sz="14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оснащение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всех производственных цехов современным оборудованием;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оборудование лифта.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 спортзала (на 30 обучающихся)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строительство теплого перехода;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оснащение современным спортивным оборудованием;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оборудование снарядной, раздевалок, душевых</a:t>
                      </a:r>
                      <a:r>
                        <a:rPr lang="ru-RU" sz="1400" baseline="0" dirty="0" smtClean="0"/>
                        <a:t> кабин;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aseline="0" dirty="0" smtClean="0"/>
                        <a:t>обеспечение требований безопасности в спортзале.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3051" name="Group 43"/>
          <p:cNvGraphicFramePr>
            <a:graphicFrameLocks noGrp="1"/>
          </p:cNvGraphicFramePr>
          <p:nvPr>
            <p:ph/>
          </p:nvPr>
        </p:nvGraphicFramePr>
        <p:xfrm>
          <a:off x="277813" y="2227263"/>
          <a:ext cx="8280400" cy="2163764"/>
        </p:xfrm>
        <a:graphic>
          <a:graphicData uri="http://schemas.openxmlformats.org/drawingml/2006/table">
            <a:tbl>
              <a:tblPr/>
              <a:tblGrid>
                <a:gridCol w="3775075"/>
                <a:gridCol w="1392237"/>
                <a:gridCol w="1290638"/>
                <a:gridCol w="18224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 классов комплектов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 обучающихся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Средняя наполняемость классов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AACF6F-26A2-41FB-A3C3-AE51751C4235}" type="slidenum">
              <a:rPr lang="ru-RU" smtClean="0"/>
              <a:pPr/>
              <a:t>89</a:t>
            </a:fld>
            <a:endParaRPr lang="ru-RU" smtClean="0"/>
          </a:p>
        </p:txBody>
      </p:sp>
      <p:sp>
        <p:nvSpPr>
          <p:cNvPr id="683038" name="Text Box 30"/>
          <p:cNvSpPr txBox="1">
            <a:spLocks noChangeArrowheads="1"/>
          </p:cNvSpPr>
          <p:nvPr/>
        </p:nvSpPr>
        <p:spPr bwMode="auto">
          <a:xfrm>
            <a:off x="0" y="1652588"/>
            <a:ext cx="9144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наполняемость классов в ОУ</a:t>
            </a:r>
          </a:p>
        </p:txBody>
      </p:sp>
      <p:sp>
        <p:nvSpPr>
          <p:cNvPr id="75812" name="TextBox 15"/>
          <p:cNvSpPr txBox="1">
            <a:spLocks noChangeArrowheads="1"/>
          </p:cNvSpPr>
          <p:nvPr/>
        </p:nvSpPr>
        <p:spPr bwMode="auto">
          <a:xfrm>
            <a:off x="495300" y="4867275"/>
            <a:ext cx="7991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Уменьшение количества обучающихся связано с сокращением контингента вечернего отделения и УКП</a:t>
            </a:r>
          </a:p>
        </p:txBody>
      </p:sp>
      <p:sp>
        <p:nvSpPr>
          <p:cNvPr id="17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1.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71DD3-EAB0-406E-B455-BC16CFDAE93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68754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 b="0">
              <a:solidFill>
                <a:schemeClr val="tx1"/>
              </a:solidFill>
            </a:endParaRPr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0" y="971399"/>
            <a:ext cx="9144000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700" dirty="0">
                <a:solidFill>
                  <a:srgbClr val="C00000"/>
                </a:solidFill>
              </a:rPr>
              <a:t>Повышение </a:t>
            </a:r>
            <a:r>
              <a:rPr lang="ru-RU" sz="1700" dirty="0" smtClean="0">
                <a:solidFill>
                  <a:srgbClr val="C00000"/>
                </a:solidFill>
              </a:rPr>
              <a:t>квалификации педагогов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12"/>
          <p:cNvGraphicFramePr>
            <a:graphicFrameLocks/>
          </p:cNvGraphicFramePr>
          <p:nvPr/>
        </p:nvGraphicFramePr>
        <p:xfrm>
          <a:off x="821423" y="1160060"/>
          <a:ext cx="7558301" cy="367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725" y="0"/>
            <a:ext cx="86868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СИТУАЦИИ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48"/>
          <p:cNvSpPr txBox="1">
            <a:spLocks noChangeArrowheads="1"/>
          </p:cNvSpPr>
          <p:nvPr/>
        </p:nvSpPr>
        <p:spPr bwMode="auto">
          <a:xfrm>
            <a:off x="0" y="350928"/>
            <a:ext cx="9143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667000" algn="l"/>
              </a:tabLst>
              <a:defRPr/>
            </a:pP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Достижение качества образования,</a:t>
            </a:r>
            <a:r>
              <a:rPr lang="ru-RU" sz="14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069" y="4776718"/>
            <a:ext cx="8666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Высокий показатель охвата курсовой подготовкой в 2009 году – 52% - объясняется реорганизацией ОУ. В 2010, 2011 году повышение квалификации осуществлялось в соответствии с утвержденным планом.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В 2011 году отмечается рост показателей охвата педагогов курсами повышения квалификации и семинарами по ФГОС и по ЕГЭ и ГИА.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Охват педагогов начальной ступени курсами по вопросам ФГОС – 100%.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Охват педагогов средней ступени курсами по вопросам ФГОС – 27%.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В 2012 году планируется повышение квалификации педагога-библиотекаря.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  <p:graphicFrame>
        <p:nvGraphicFramePr>
          <p:cNvPr id="174204" name="Group 124"/>
          <p:cNvGraphicFramePr>
            <a:graphicFrameLocks noGrp="1"/>
          </p:cNvGraphicFramePr>
          <p:nvPr>
            <p:ph/>
          </p:nvPr>
        </p:nvGraphicFramePr>
        <p:xfrm>
          <a:off x="533400" y="1403350"/>
          <a:ext cx="8391525" cy="4979059"/>
        </p:xfrm>
        <a:graphic>
          <a:graphicData uri="http://schemas.openxmlformats.org/drawingml/2006/table">
            <a:tbl>
              <a:tblPr/>
              <a:tblGrid>
                <a:gridCol w="3833813"/>
                <a:gridCol w="536575"/>
                <a:gridCol w="1340379"/>
                <a:gridCol w="1340379"/>
                <a:gridCol w="1340379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изм.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педагогических работников, повысивших квалификацию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-преподавание русского языка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-преподавание математики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-информационная грамотность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(в рамках ПНП "Образование")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 обучающихся, не завершивших основное и среднее образование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57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Повышение качества обучения: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города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города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города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Выполнение требований государственных образовательных стандартов выпускниками, ориентированных на средний областной уровень (ЕГЭ)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Численность выпускников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класс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 класс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чел.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Приём выпускников 9-х классов в 10-ые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Результаты ЕГЭ: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Математика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балл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51,5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51,5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Уровень области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51,5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лиц, сдавших ЕГЭ по русскому языку и математике, в общей численности выпускников муниципальных общеобразовательных учреждений, участвующих в ЕГЭ по данным предметам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Доля выпускников, сдавших три и более предметов ЕГЭ 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687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53F53C8-AE32-41C7-8E61-103F3E3F61C9}" type="slidenum">
              <a:rPr lang="ru-RU" smtClean="0"/>
              <a:pPr/>
              <a:t>90</a:t>
            </a:fld>
            <a:endParaRPr lang="ru-RU" smtClean="0"/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1.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342" name="Group 70"/>
          <p:cNvGraphicFramePr>
            <a:graphicFrameLocks noGrp="1"/>
          </p:cNvGraphicFramePr>
          <p:nvPr>
            <p:ph/>
          </p:nvPr>
        </p:nvGraphicFramePr>
        <p:xfrm>
          <a:off x="282575" y="1654175"/>
          <a:ext cx="8302625" cy="3285551"/>
        </p:xfrm>
        <a:graphic>
          <a:graphicData uri="http://schemas.openxmlformats.org/drawingml/2006/table">
            <a:tbl>
              <a:tblPr/>
              <a:tblGrid>
                <a:gridCol w="454025"/>
                <a:gridCol w="4306888"/>
                <a:gridCol w="1008062"/>
                <a:gridCol w="844550"/>
                <a:gridCol w="844550"/>
                <a:gridCol w="844550"/>
              </a:tblGrid>
              <a:tr h="4365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изм.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Увеличение уровня информатизации кабинетов начальных классов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от общего числа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курсов повышения квалификации по вопросам перехода  на федеральные государственные образовательные стандарты начального образования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Создание банка тематических контрольно-измерительных материалов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8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1C9E57-2A64-4ED5-96F0-CF48A2A33113}" type="slidenum">
              <a:rPr lang="ru-RU" smtClean="0"/>
              <a:pPr/>
              <a:t>91</a:t>
            </a:fld>
            <a:endParaRPr lang="ru-RU" dirty="0" smtClean="0"/>
          </a:p>
        </p:txBody>
      </p:sp>
      <p:sp>
        <p:nvSpPr>
          <p:cNvPr id="15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  <p:sp>
        <p:nvSpPr>
          <p:cNvPr id="16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1.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08" name="Group 80"/>
          <p:cNvGraphicFramePr>
            <a:graphicFrameLocks noGrp="1"/>
          </p:cNvGraphicFramePr>
          <p:nvPr>
            <p:ph/>
          </p:nvPr>
        </p:nvGraphicFramePr>
        <p:xfrm>
          <a:off x="412750" y="1604963"/>
          <a:ext cx="8235951" cy="1944604"/>
        </p:xfrm>
        <a:graphic>
          <a:graphicData uri="http://schemas.openxmlformats.org/drawingml/2006/table">
            <a:tbl>
              <a:tblPr/>
              <a:tblGrid>
                <a:gridCol w="4987925"/>
                <a:gridCol w="590060"/>
                <a:gridCol w="884990"/>
                <a:gridCol w="886488"/>
                <a:gridCol w="886488"/>
              </a:tblGrid>
              <a:tr h="26348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изм.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363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Результативность олимпиад младших школьников: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 призовых мест на муниципальном этапе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Ед.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9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Результативность городских олимпиад среди обучающихся 5-8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количество призовых мест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Результативность олимпиад среди обучающихся 9 – 11 классов: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количество призовых мест на муниципальном этапе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89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B2F8A06-4EAA-4126-94D9-57AFD0DDCEB6}" type="slidenum">
              <a:rPr lang="ru-RU" smtClean="0"/>
              <a:pPr/>
              <a:t>92</a:t>
            </a:fld>
            <a:endParaRPr lang="ru-RU" smtClean="0"/>
          </a:p>
        </p:txBody>
      </p:sp>
      <p:sp>
        <p:nvSpPr>
          <p:cNvPr id="15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1.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6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42250" y="583879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FFFFFF"/>
                </a:solidFill>
              </a:rPr>
              <a:t>92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256" name="Group 104"/>
          <p:cNvGraphicFramePr>
            <a:graphicFrameLocks noGrp="1"/>
          </p:cNvGraphicFramePr>
          <p:nvPr>
            <p:ph/>
          </p:nvPr>
        </p:nvGraphicFramePr>
        <p:xfrm>
          <a:off x="254000" y="1852613"/>
          <a:ext cx="8461374" cy="4242622"/>
        </p:xfrm>
        <a:graphic>
          <a:graphicData uri="http://schemas.openxmlformats.org/drawingml/2006/table">
            <a:tbl>
              <a:tblPr/>
              <a:tblGrid>
                <a:gridCol w="462706"/>
                <a:gridCol w="4703101"/>
                <a:gridCol w="713473"/>
                <a:gridCol w="860698"/>
                <a:gridCol w="860698"/>
                <a:gridCol w="860698"/>
              </a:tblGrid>
              <a:tr h="5628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изм.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4" marR="91434" marT="45718" marB="45718"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Количество обучающихся, приходящихся на 1 компьютер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Доля педагогических работников, имеющих базовую компетентность в области ИКТ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Использование разработанного пакета свободного программного обеспечения (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Linux)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Внедрение информационной системы управления деятельностью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Предоставление  услуг в электронном виде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1434" marR="91434" marT="45718" marB="45718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Обновление компьютерного парка ОУ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Шт. 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1434" marR="91434"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98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41361D5-BBE9-4AA7-9729-921F90185887}" type="slidenum">
              <a:rPr lang="ru-RU" smtClean="0"/>
              <a:pPr/>
              <a:t>93</a:t>
            </a:fld>
            <a:endParaRPr lang="ru-RU" smtClean="0"/>
          </a:p>
        </p:txBody>
      </p:sp>
      <p:sp>
        <p:nvSpPr>
          <p:cNvPr id="687180" name="Rectangle 76"/>
          <p:cNvSpPr>
            <a:spLocks noChangeArrowheads="1"/>
          </p:cNvSpPr>
          <p:nvPr/>
        </p:nvSpPr>
        <p:spPr bwMode="auto">
          <a:xfrm>
            <a:off x="2284413" y="1333500"/>
            <a:ext cx="459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667000" algn="l"/>
              </a:tabLst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Информатизация образования</a:t>
            </a:r>
          </a:p>
        </p:txBody>
      </p:sp>
      <p:sp>
        <p:nvSpPr>
          <p:cNvPr id="16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1.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Достижение качества образования, </a:t>
            </a:r>
            <a:b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соответствующего государственному образовательному стандарту</a:t>
            </a:r>
          </a:p>
        </p:txBody>
      </p:sp>
      <p:sp>
        <p:nvSpPr>
          <p:cNvPr id="17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21" name="Group 13"/>
          <p:cNvGraphicFramePr>
            <a:graphicFrameLocks noGrp="1"/>
          </p:cNvGraphicFramePr>
          <p:nvPr/>
        </p:nvGraphicFramePr>
        <p:xfrm>
          <a:off x="180975" y="1373188"/>
          <a:ext cx="8653097" cy="5311712"/>
        </p:xfrm>
        <a:graphic>
          <a:graphicData uri="http://schemas.openxmlformats.org/drawingml/2006/table">
            <a:tbl>
              <a:tblPr/>
              <a:tblGrid>
                <a:gridCol w="5000625"/>
                <a:gridCol w="522353"/>
                <a:gridCol w="1043373"/>
                <a:gridCol w="1043373"/>
                <a:gridCol w="1043373"/>
              </a:tblGrid>
              <a:tr h="3175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изм.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832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состояние преступности среди обучающихся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отсев обучающихся из ОУ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количество впервые выявленных несовершеннолетних, употребляющих наркотические и психотропные вещества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3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итоги социологических опросов обучающихся: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негативное отношение к асоциальным явлениям (алкоголизму, наркомании, преступности)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позитивное отношение к труду и учебе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позитивное отношение к родителям, старшему поколению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уровень толерантности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доля обучающихся, охваченных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досуговой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деятельностью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охват каникулярным отдыхом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54/50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54/50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54/50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доля детей в возрасте от 5 до 18 лет, охваченных услугами дополнительного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охват детей отдыхом в лагере дневного пребывания на базе ОУ (до 17 лет)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63" name="Номер слайда 14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C000F5-A146-4E37-94E1-C20BFF574511}" type="slidenum">
              <a:rPr lang="ru-RU" smtClean="0"/>
              <a:pPr/>
              <a:t>94</a:t>
            </a:fld>
            <a:endParaRPr lang="ru-RU" smtClean="0"/>
          </a:p>
        </p:txBody>
      </p:sp>
      <p:sp>
        <p:nvSpPr>
          <p:cNvPr id="16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2.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социально ответственной личности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396875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60" name="Group 60"/>
          <p:cNvGraphicFramePr>
            <a:graphicFrameLocks noGrp="1"/>
          </p:cNvGraphicFramePr>
          <p:nvPr/>
        </p:nvGraphicFramePr>
        <p:xfrm>
          <a:off x="247650" y="1446213"/>
          <a:ext cx="8420100" cy="4668554"/>
        </p:xfrm>
        <a:graphic>
          <a:graphicData uri="http://schemas.openxmlformats.org/drawingml/2006/table">
            <a:tbl>
              <a:tblPr/>
              <a:tblGrid>
                <a:gridCol w="5295900"/>
                <a:gridCol w="723900"/>
                <a:gridCol w="800100"/>
                <a:gridCol w="800100"/>
                <a:gridCol w="8001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деятельности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годы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5BC9"/>
                    </a:solidFill>
                  </a:tcPr>
                </a:tc>
              </a:tr>
              <a:tr h="700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Динамика снижения заболеваемости 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по остроте зрения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- по нарушению осанки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Количество уроков, пропущенных по болезни, в расчёте на одного </a:t>
                      </a:r>
                      <a:r>
                        <a:rPr lang="ru-RU" sz="1400" dirty="0" smtClean="0"/>
                        <a:t>обучающегося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Урок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Доля детей, отнесённых к подготовительной группе здоровья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Доля детей, отнесённых к спец. мед. группе здоровья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Доля детей 1 и 2 групп здоровья в общей численности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Индекс здоровья обучающихся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Внедрение здоровьесберегающих технологий и  реализация программ здоровья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Доля занимающихся в спортивных секциях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58,5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Организация полноценного одноразового питания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8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Укомплектованность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разноростовой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 мебелью</a:t>
                      </a:r>
                    </a:p>
                  </a:txBody>
                  <a:tcPr marL="91434" marR="91434" marT="45718" marB="45718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003" name="Номер слайда 9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3A3E58-9C67-4C82-A58A-751466C8B5EF}" type="slidenum">
              <a:rPr lang="ru-RU" smtClean="0"/>
              <a:pPr/>
              <a:t>95</a:t>
            </a:fld>
            <a:endParaRPr lang="ru-RU" smtClean="0"/>
          </a:p>
        </p:txBody>
      </p:sp>
      <p:sp>
        <p:nvSpPr>
          <p:cNvPr id="11" name="Text Box 192"/>
          <p:cNvSpPr txBox="1">
            <a:spLocks noChangeArrowheads="1"/>
          </p:cNvSpPr>
          <p:nvPr/>
        </p:nvSpPr>
        <p:spPr bwMode="auto">
          <a:xfrm>
            <a:off x="104775" y="0"/>
            <a:ext cx="8658225" cy="85725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990000"/>
                </a:solidFill>
              </a:rPr>
              <a:t>Тактическая задача 3.</a:t>
            </a:r>
            <a:endParaRPr lang="ru-RU" sz="1600" dirty="0">
              <a:solidFill>
                <a:srgbClr val="990000"/>
              </a:solidFill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Сохранение и укрепление здоровья обучающихся</a:t>
            </a: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0" y="858838"/>
            <a:ext cx="9144000" cy="400110"/>
          </a:xfrm>
          <a:prstGeom prst="rect">
            <a:avLst/>
          </a:prstGeom>
          <a:solidFill>
            <a:srgbClr val="5B5BC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bg1"/>
                </a:solidFill>
              </a:rPr>
              <a:t>Показатели  качества услуги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13D00D-2928-41AF-9D6A-BAB156099FD9}" type="slidenum">
              <a:rPr lang="ru-RU" smtClean="0"/>
              <a:pPr/>
              <a:t>96</a:t>
            </a:fld>
            <a:endParaRPr lang="ru-RU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125" y="830263"/>
            <a:ext cx="8704263" cy="5845175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Проведение капитального ремонта и реконструкции здания МАОУ СОШ №12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Увеличение доли выпускников 9 класса МАОУ СОШ №12 , продолживших обучение в 10 классе МАОУ СОШ №12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Сохранение доли лиц, сдавших ЕГЭ, в числе выпускников МАОУ СОШ №12, участвующих в ЕГЭ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Снижение доли обучающихся, не завершивших основное и среднее образование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Предотвращение отсева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Увеличение доли </a:t>
            </a:r>
            <a:r>
              <a:rPr lang="ru-RU" sz="1600" dirty="0" err="1" smtClean="0"/>
              <a:t>обучающихся−участников</a:t>
            </a:r>
            <a:r>
              <a:rPr lang="ru-RU" sz="1600" dirty="0" smtClean="0"/>
              <a:t> городских предметных олимпиад школьников, </a:t>
            </a:r>
            <a:r>
              <a:rPr lang="ru-RU" sz="1600" dirty="0" err="1" smtClean="0"/>
              <a:t>научно−практических</a:t>
            </a:r>
            <a:r>
              <a:rPr lang="ru-RU" sz="1600" dirty="0" smtClean="0"/>
              <a:t> конференций, конкурсов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Увеличение доли обучающихся, охваченных </a:t>
            </a:r>
            <a:r>
              <a:rPr lang="ru-RU" sz="1600" dirty="0" err="1" smtClean="0"/>
              <a:t>досуговой</a:t>
            </a:r>
            <a:r>
              <a:rPr lang="ru-RU" sz="1600" dirty="0" smtClean="0"/>
              <a:t> деятельностью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Профилактика преступности среди обучающихся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Развитие МАОУ СОШ №12 как центра </a:t>
            </a:r>
            <a:r>
              <a:rPr lang="ru-RU" sz="1600" dirty="0" err="1" smtClean="0"/>
              <a:t>досуговой</a:t>
            </a:r>
            <a:r>
              <a:rPr lang="ru-RU" sz="1600" dirty="0" smtClean="0"/>
              <a:t> и воспитательной работы в микрорайоне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Сохранение количества соцопросов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Увеличение охвата обучающихся отдыхом в лагере дневного пребывания (статистические данные);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Внедрение различных элементов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 технологий на всех уровнях обучения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Улучшение здоровья обучающихся МАОУ СОШ №12 (статистические данные);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600" dirty="0" smtClean="0"/>
              <a:t>Уменьшение доли обучающихся, отнесенных к специальной медицинской и подготовительной группе здоровья (данные ОУ);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</p:txBody>
      </p:sp>
      <p:sp>
        <p:nvSpPr>
          <p:cNvPr id="1506320" name="Text Box 16"/>
          <p:cNvSpPr txBox="1">
            <a:spLocks noChangeArrowheads="1"/>
          </p:cNvSpPr>
          <p:nvPr/>
        </p:nvSpPr>
        <p:spPr bwMode="auto">
          <a:xfrm>
            <a:off x="104775" y="200025"/>
            <a:ext cx="8648700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Ожидаемые результаты: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7350" y="914401"/>
            <a:ext cx="8537575" cy="5448300"/>
          </a:xfrm>
          <a:noFill/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buFont typeface="+mj-lt"/>
              <a:buAutoNum type="arabicPeriod" startAt="15"/>
            </a:pPr>
            <a:r>
              <a:rPr lang="ru-RU" sz="1600" dirty="0" smtClean="0"/>
              <a:t>Увеличение доли обучающихся, занимающихся в спортивных секциях (данные ОУ);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5"/>
            </a:pPr>
            <a:r>
              <a:rPr lang="ru-RU" sz="1600" dirty="0" smtClean="0"/>
              <a:t>Уменьшение количества уроков, пропущенных по болезни в расчете на одного обучающегося (данные ОУ);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Увеличение процента укомплектованности </a:t>
            </a:r>
            <a:r>
              <a:rPr lang="ru-RU" sz="1600" dirty="0" err="1" smtClean="0"/>
              <a:t>разноростовой</a:t>
            </a:r>
            <a:r>
              <a:rPr lang="ru-RU" sz="1600" dirty="0" smtClean="0"/>
              <a:t> мебелью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Увеличение доли педагогических работников, повысивших квалификацию (статистические данные);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Уменьшение количества обучающихся на один компьютер (статистические данные);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Поддержание на оптимальном для города уровне числа обучающихся, приходящихся на одного учителя, на одного работающего (данные ОУ);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Поддержание средней наполняемости классов на уровне не ниже 25 человек (данные ОУ);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Расширение использования в образовательном процессе электронных учебников (данные ОУ).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Увеличение доли педагогических работников, имеющих базовую компетентность в области информационных технологий (статистические данные);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Переход на стандарты второго поколения;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Внедрение разработанного пакета свободного программного обеспечения  (не менее чем на 50% имеющихся ПК).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Внедрение программы административного управления школой.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Обеспечение экономии энергоресурсов.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 startAt="19"/>
            </a:pPr>
            <a:r>
              <a:rPr lang="ru-RU" sz="1600" dirty="0" smtClean="0"/>
              <a:t>Приведение системы безопасности ОУ в нормативное состояние.</a:t>
            </a:r>
          </a:p>
        </p:txBody>
      </p:sp>
      <p:sp>
        <p:nvSpPr>
          <p:cNvPr id="83970" name="Номер слайда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D532B4-D8DC-4BDD-986D-6936FFC711B1}" type="slidenum">
              <a:rPr lang="ru-RU" smtClean="0"/>
              <a:pPr/>
              <a:t>97</a:t>
            </a:fld>
            <a:endParaRPr lang="ru-RU" smtClean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4775" y="200025"/>
            <a:ext cx="8648700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Ожидаемые результаты: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39997</TotalTime>
  <Words>8208</Words>
  <Application>Microsoft Office PowerPoint</Application>
  <PresentationFormat>Экран (4:3)</PresentationFormat>
  <Paragraphs>1912</Paragraphs>
  <Slides>97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98" baseType="lpstr">
      <vt:lpstr>Эркер</vt:lpstr>
      <vt:lpstr>«Основные направления развития МАОУ СОШ № 12 г. Ишима на 2012-2014 гг.»</vt:lpstr>
      <vt:lpstr>Слайд 2</vt:lpstr>
      <vt:lpstr>Слайд 3</vt:lpstr>
      <vt:lpstr>Слайд 4</vt:lpstr>
      <vt:lpstr>Слайд 5</vt:lpstr>
      <vt:lpstr>Слайд 6</vt:lpstr>
      <vt:lpstr>Количество обучающихся в МАОУ СОШ №12</vt:lpstr>
      <vt:lpstr>Количество работников в МАОУ СОШ № 12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Доля выпускников 9 классов МАОУ СОШ № 12, продолживших обучение в 10 классе</vt:lpstr>
      <vt:lpstr>Слайд 25</vt:lpstr>
      <vt:lpstr>Слайд 26</vt:lpstr>
      <vt:lpstr>Слайд 27</vt:lpstr>
      <vt:lpstr>Слайд 28</vt:lpstr>
      <vt:lpstr>Система оценки:</vt:lpstr>
      <vt:lpstr>Слайд 30</vt:lpstr>
      <vt:lpstr>Призовые места ГНПК «Шаг в будущее»</vt:lpstr>
      <vt:lpstr>Призовые места городских олимпиад младших школьников</vt:lpstr>
      <vt:lpstr>Результаты городского этапа олимпиады среди обучающихся 5 – 8 классов </vt:lpstr>
      <vt:lpstr>Результаты муниципального этапа Всероссийской олимпиады  среди обучающихся 9 – 11 классов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ОКАЗАНИЕ МУНИЦИПАЛЬНЫХ УСЛУГ В МАОУ СОШ №12</vt:lpstr>
      <vt:lpstr>ОКАЗАНИЕ МУНИЦИПАЛЬНЫХ УСЛУГ В МАОУ СОШ №12</vt:lpstr>
      <vt:lpstr>ИЗМЕНЕНИЕ ТИПА ОУ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 Миронова</dc:creator>
  <cp:lastModifiedBy>Admin</cp:lastModifiedBy>
  <cp:revision>4285</cp:revision>
  <cp:lastPrinted>1601-01-01T00:00:00Z</cp:lastPrinted>
  <dcterms:created xsi:type="dcterms:W3CDTF">1601-01-01T00:00:00Z</dcterms:created>
  <dcterms:modified xsi:type="dcterms:W3CDTF">2012-02-24T16:12:44Z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