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57.xml" ContentType="application/vnd.openxmlformats-officedocument.drawingml.chart+xml"/>
  <Override PartName="/ppt/slides/slide36.xml" ContentType="application/vnd.openxmlformats-officedocument.presentationml.slide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charts/chart35.xml" ContentType="application/vnd.openxmlformats-officedocument.drawingml.char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notesSlides/notesSlide16.xml" ContentType="application/vnd.openxmlformats-officedocument.presentationml.notesSlide+xml"/>
  <Override PartName="/ppt/charts/chart42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drawings/drawing3.xml" ContentType="application/vnd.openxmlformats-officedocument.drawingml.chartshapes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notesSlides/notesSlide24.xml" ContentType="application/vnd.openxmlformats-officedocument.presentationml.notesSlide+xml"/>
  <Override PartName="/ppt/charts/chart43.xml" ContentType="application/vnd.openxmlformats-officedocument.drawingml.chart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notesSlides/notesSlide13.xml" ContentType="application/vnd.openxmlformats-officedocument.presentationml.notesSlide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notesSlides/notesSlide29.xml" ContentType="application/vnd.openxmlformats-officedocument.presentationml.notesSlide+xml"/>
  <Override PartName="/ppt/charts/chart55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charts/chart26.xml" ContentType="application/vnd.openxmlformats-officedocument.drawingml.chart+xml"/>
  <Override PartName="/ppt/notesSlides/notesSlide18.xml" ContentType="application/vnd.openxmlformats-officedocument.presentationml.notesSlide+xml"/>
  <Override PartName="/ppt/charts/chart44.xml" ContentType="application/vnd.openxmlformats-officedocument.drawingml.chart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notesSlides/notesSlide25.xml" ContentType="application/vnd.openxmlformats-officedocument.presentationml.notesSlide+xml"/>
  <Override PartName="/ppt/charts/chart51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notesSlides/notesSlide14.xml" ContentType="application/vnd.openxmlformats-officedocument.presentationml.notesSlide+xml"/>
  <Override PartName="/ppt/charts/chart40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notesSlides/notesSlide19.xml" ContentType="application/vnd.openxmlformats-officedocument.presentationml.notesSlide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52.xml" ContentType="application/vnd.openxmlformats-officedocument.drawingml.char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notesSlides/notesSlide22.xml" ContentType="application/vnd.openxmlformats-officedocument.presentationml.notesSlide+xml"/>
  <Override PartName="/ppt/charts/chart41.xml" ContentType="application/vnd.openxmlformats-officedocument.drawingml.chart+xml"/>
  <Override PartName="/ppt/notesSlides/notesSlide33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slides/slide29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drawings/drawing2.xml" ContentType="application/vnd.openxmlformats-officedocument.drawingml.chartshapes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charts/chart17.xml" ContentType="application/vnd.openxmlformats-officedocument.drawingml.chart+xml"/>
  <Override PartName="/ppt/charts/chart5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</p:sldMasterIdLst>
  <p:notesMasterIdLst>
    <p:notesMasterId r:id="rId77"/>
  </p:notesMasterIdLst>
  <p:handoutMasterIdLst>
    <p:handoutMasterId r:id="rId78"/>
  </p:handoutMasterIdLst>
  <p:sldIdLst>
    <p:sldId id="976" r:id="rId2"/>
    <p:sldId id="1924" r:id="rId3"/>
    <p:sldId id="1925" r:id="rId4"/>
    <p:sldId id="1990" r:id="rId5"/>
    <p:sldId id="1991" r:id="rId6"/>
    <p:sldId id="1897" r:id="rId7"/>
    <p:sldId id="1988" r:id="rId8"/>
    <p:sldId id="1898" r:id="rId9"/>
    <p:sldId id="1811" r:id="rId10"/>
    <p:sldId id="1918" r:id="rId11"/>
    <p:sldId id="1955" r:id="rId12"/>
    <p:sldId id="1956" r:id="rId13"/>
    <p:sldId id="1957" r:id="rId14"/>
    <p:sldId id="1958" r:id="rId15"/>
    <p:sldId id="1959" r:id="rId16"/>
    <p:sldId id="1960" r:id="rId17"/>
    <p:sldId id="1927" r:id="rId18"/>
    <p:sldId id="1928" r:id="rId19"/>
    <p:sldId id="1929" r:id="rId20"/>
    <p:sldId id="1916" r:id="rId21"/>
    <p:sldId id="1823" r:id="rId22"/>
    <p:sldId id="1824" r:id="rId23"/>
    <p:sldId id="1825" r:id="rId24"/>
    <p:sldId id="1826" r:id="rId25"/>
    <p:sldId id="1961" r:id="rId26"/>
    <p:sldId id="1909" r:id="rId27"/>
    <p:sldId id="1827" r:id="rId28"/>
    <p:sldId id="1930" r:id="rId29"/>
    <p:sldId id="1931" r:id="rId30"/>
    <p:sldId id="1932" r:id="rId31"/>
    <p:sldId id="1933" r:id="rId32"/>
    <p:sldId id="1934" r:id="rId33"/>
    <p:sldId id="1840" r:id="rId34"/>
    <p:sldId id="1971" r:id="rId35"/>
    <p:sldId id="1917" r:id="rId36"/>
    <p:sldId id="1968" r:id="rId37"/>
    <p:sldId id="1969" r:id="rId38"/>
    <p:sldId id="1970" r:id="rId39"/>
    <p:sldId id="1964" r:id="rId40"/>
    <p:sldId id="1965" r:id="rId41"/>
    <p:sldId id="1967" r:id="rId42"/>
    <p:sldId id="1843" r:id="rId43"/>
    <p:sldId id="1845" r:id="rId44"/>
    <p:sldId id="1935" r:id="rId45"/>
    <p:sldId id="1972" r:id="rId46"/>
    <p:sldId id="1973" r:id="rId47"/>
    <p:sldId id="1974" r:id="rId48"/>
    <p:sldId id="1975" r:id="rId49"/>
    <p:sldId id="1976" r:id="rId50"/>
    <p:sldId id="1977" r:id="rId51"/>
    <p:sldId id="1856" r:id="rId52"/>
    <p:sldId id="1941" r:id="rId53"/>
    <p:sldId id="1939" r:id="rId54"/>
    <p:sldId id="1940" r:id="rId55"/>
    <p:sldId id="1600" r:id="rId56"/>
    <p:sldId id="1942" r:id="rId57"/>
    <p:sldId id="1861" r:id="rId58"/>
    <p:sldId id="1943" r:id="rId59"/>
    <p:sldId id="1615" r:id="rId60"/>
    <p:sldId id="1875" r:id="rId61"/>
    <p:sldId id="1878" r:id="rId62"/>
    <p:sldId id="1620" r:id="rId63"/>
    <p:sldId id="1989" r:id="rId64"/>
    <p:sldId id="1944" r:id="rId65"/>
    <p:sldId id="1628" r:id="rId66"/>
    <p:sldId id="1980" r:id="rId67"/>
    <p:sldId id="1981" r:id="rId68"/>
    <p:sldId id="1982" r:id="rId69"/>
    <p:sldId id="1983" r:id="rId70"/>
    <p:sldId id="1949" r:id="rId71"/>
    <p:sldId id="1950" r:id="rId72"/>
    <p:sldId id="1978" r:id="rId73"/>
    <p:sldId id="1979" r:id="rId74"/>
    <p:sldId id="1697" r:id="rId75"/>
    <p:sldId id="1954" r:id="rId76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99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3300"/>
    <a:srgbClr val="FFFFFF"/>
    <a:srgbClr val="0033CC"/>
    <a:srgbClr val="800000"/>
    <a:srgbClr val="5B5BC9"/>
    <a:srgbClr val="FF0000"/>
    <a:srgbClr val="DDDDDD"/>
    <a:srgbClr val="CCECFF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251" autoAdjust="0"/>
    <p:restoredTop sz="97329" autoAdjust="0"/>
  </p:normalViewPr>
  <p:slideViewPr>
    <p:cSldViewPr snapToGrid="0">
      <p:cViewPr varScale="1">
        <p:scale>
          <a:sx n="107" d="100"/>
          <a:sy n="107" d="100"/>
        </p:scale>
        <p:origin x="-9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0"/>
    </p:cViewPr>
  </p:sorterViewPr>
  <p:notesViewPr>
    <p:cSldViewPr snapToGrid="0">
      <p:cViewPr>
        <p:scale>
          <a:sx n="100" d="100"/>
          <a:sy n="100" d="100"/>
        </p:scale>
        <p:origin x="-804" y="504"/>
      </p:cViewPr>
      <p:guideLst>
        <p:guide orient="horz" pos="2141"/>
        <p:guide pos="312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6.xlsx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7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28.xlsx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29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30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1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2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4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5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6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7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8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9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0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1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2.xlsx"/></Relationships>
</file>

<file path=ppt/charts/_rels/chart4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4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4.xlsx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5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6.xlsx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7.xlsx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8.xlsx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9.xlsx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0.xlsx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ФГОС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Лист1!$B$1:$E$1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Лист1!$B$2:$E$2</c:f>
              <c:numCache>
                <c:formatCode>0%</c:formatCode>
                <c:ptCount val="3"/>
                <c:pt idx="0">
                  <c:v>0</c:v>
                </c:pt>
                <c:pt idx="1">
                  <c:v>4.0000000000000029E-2</c:v>
                </c:pt>
                <c:pt idx="2">
                  <c:v>0.44000000000000006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ЕГЭ и ГИА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Лист1!$B$1:$E$1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Лист1!$B$3:$E$3</c:f>
              <c:numCache>
                <c:formatCode>0%</c:formatCode>
                <c:ptCount val="3"/>
                <c:pt idx="0">
                  <c:v>4.0000000000000029E-2</c:v>
                </c:pt>
                <c:pt idx="1">
                  <c:v>0.13</c:v>
                </c:pt>
                <c:pt idx="2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numRef>
              <c:f>Лист1!$B$1:$E$1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Лист1!$B$4:$E$4</c:f>
              <c:numCache>
                <c:formatCode>0%</c:formatCode>
                <c:ptCount val="3"/>
                <c:pt idx="0">
                  <c:v>0.52</c:v>
                </c:pt>
                <c:pt idx="1">
                  <c:v>0.17</c:v>
                </c:pt>
                <c:pt idx="2">
                  <c:v>0.30000000000000032</c:v>
                </c:pt>
              </c:numCache>
            </c:numRef>
          </c:val>
        </c:ser>
        <c:gapWidth val="300"/>
        <c:axId val="94780032"/>
        <c:axId val="97632256"/>
      </c:barChart>
      <c:catAx>
        <c:axId val="947800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Доля педагогов, повысивших квалификацию</a:t>
                </a:r>
                <a:endParaRPr lang="ru-RU" sz="120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97"/>
            </a:pPr>
            <a:endParaRPr lang="ru-RU"/>
          </a:p>
        </c:txPr>
        <c:crossAx val="97632256"/>
        <c:crosses val="autoZero"/>
        <c:auto val="1"/>
        <c:lblAlgn val="ctr"/>
        <c:lblOffset val="100"/>
      </c:catAx>
      <c:valAx>
        <c:axId val="97632256"/>
        <c:scaling>
          <c:orientation val="minMax"/>
        </c:scaling>
        <c:axPos val="l"/>
        <c:majorGridlines/>
        <c:minorGridlines/>
        <c:numFmt formatCode="0%" sourceLinked="1"/>
        <c:tickLblPos val="nextTo"/>
        <c:crossAx val="947800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chemeClr val="accent1"/>
            </a:solidFill>
            <a:ln w="25367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0"/>
                  <c:y val="4.1543026706231452E-2"/>
                </c:manualLayout>
              </c:layout>
              <c:showVal val="1"/>
            </c:dLbl>
            <c:dLbl>
              <c:idx val="1"/>
              <c:layout>
                <c:manualLayout>
                  <c:x val="-3.1225604996096799E-3"/>
                  <c:y val="-6.7944687126123846E-3"/>
                </c:manualLayout>
              </c:layout>
              <c:showVal val="1"/>
            </c:dLbl>
            <c:dLbl>
              <c:idx val="2"/>
              <c:layout>
                <c:manualLayout>
                  <c:x val="-3.1225604996096799E-3"/>
                  <c:y val="6.7736011797113003E-3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100</c:v>
                </c:pt>
                <c:pt idx="1">
                  <c:v>99.6</c:v>
                </c:pt>
                <c:pt idx="2">
                  <c:v>99.6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dLbls>
            <c:dLbl>
              <c:idx val="0"/>
              <c:layout>
                <c:manualLayout>
                  <c:x val="3.1225604996096799E-3"/>
                  <c:y val="1.060070671378092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3.1220687577987252E-3"/>
                  <c:y val="3.5335689045936395E-3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99.7</c:v>
                </c:pt>
                <c:pt idx="1">
                  <c:v>99.7</c:v>
                </c:pt>
                <c:pt idx="2">
                  <c:v>99.9</c:v>
                </c:pt>
              </c:numCache>
            </c:numRef>
          </c:val>
        </c:ser>
        <c:axId val="98823168"/>
        <c:axId val="98940032"/>
      </c:barChart>
      <c:catAx>
        <c:axId val="98823168"/>
        <c:scaling>
          <c:orientation val="minMax"/>
        </c:scaling>
        <c:axPos val="b"/>
        <c:numFmt formatCode="General" sourceLinked="1"/>
        <c:tickLblPos val="nextTo"/>
        <c:crossAx val="98940032"/>
        <c:crosses val="autoZero"/>
        <c:auto val="1"/>
        <c:lblAlgn val="ctr"/>
        <c:lblOffset val="100"/>
      </c:catAx>
      <c:valAx>
        <c:axId val="989400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882316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chemeClr val="accent1"/>
            </a:solidFill>
            <a:ln w="25367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40</c:v>
                </c:pt>
                <c:pt idx="1">
                  <c:v>37</c:v>
                </c:pt>
                <c:pt idx="2">
                  <c:v>40.6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45</c:v>
                </c:pt>
                <c:pt idx="1">
                  <c:v>48</c:v>
                </c:pt>
                <c:pt idx="2">
                  <c:v>48.1</c:v>
                </c:pt>
              </c:numCache>
            </c:numRef>
          </c:val>
        </c:ser>
        <c:axId val="99285632"/>
        <c:axId val="99422592"/>
      </c:barChart>
      <c:catAx>
        <c:axId val="99285632"/>
        <c:scaling>
          <c:orientation val="minMax"/>
        </c:scaling>
        <c:axPos val="b"/>
        <c:numFmt formatCode="General" sourceLinked="1"/>
        <c:tickLblPos val="nextTo"/>
        <c:crossAx val="99422592"/>
        <c:crosses val="autoZero"/>
        <c:auto val="1"/>
        <c:lblAlgn val="ctr"/>
        <c:lblOffset val="100"/>
      </c:catAx>
      <c:valAx>
        <c:axId val="994225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928563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spPr>
            <a:ln w="25399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</c:v>
                </c:pt>
                <c:pt idx="1">
                  <c:v>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93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город</c:v>
                </c:pt>
              </c:strCache>
            </c:strRef>
          </c:tx>
          <c:spPr>
            <a:solidFill>
              <a:schemeClr val="lt1"/>
            </a:solidFill>
            <a:ln w="25399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98</c:v>
                </c:pt>
                <c:pt idx="1">
                  <c:v>99.5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 - ОУ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axId val="99442048"/>
        <c:axId val="99452032"/>
      </c:barChart>
      <c:catAx>
        <c:axId val="99442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9452032"/>
        <c:crosses val="autoZero"/>
        <c:auto val="1"/>
        <c:lblAlgn val="ctr"/>
        <c:lblOffset val="100"/>
      </c:catAx>
      <c:valAx>
        <c:axId val="99452032"/>
        <c:scaling>
          <c:orientation val="minMax"/>
        </c:scaling>
        <c:axPos val="l"/>
        <c:majorGridlines/>
        <c:numFmt formatCode="General" sourceLinked="1"/>
        <c:tickLblPos val="nextTo"/>
        <c:crossAx val="9944204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4814814814814878"/>
          <c:y val="0.11041009463722359"/>
          <c:w val="0.79259259259259263"/>
          <c:h val="0.5993690851735015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spPr>
            <a:solidFill>
              <a:schemeClr val="accent1"/>
            </a:solidFill>
            <a:ln w="2588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223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</c:v>
                </c:pt>
                <c:pt idx="1">
                  <c:v>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txPr>
              <a:bodyPr/>
              <a:lstStyle/>
              <a:p>
                <a:pPr>
                  <a:defRPr sz="1223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26</c:v>
                </c:pt>
                <c:pt idx="1">
                  <c:v>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город</c:v>
                </c:pt>
              </c:strCache>
            </c:strRef>
          </c:tx>
          <c:spPr>
            <a:solidFill>
              <a:schemeClr val="lt1"/>
            </a:solidFill>
            <a:ln w="25880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223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63</c:v>
                </c:pt>
                <c:pt idx="1">
                  <c:v>44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 - ОУ</c:v>
                </c:pt>
              </c:strCache>
            </c:strRef>
          </c:tx>
          <c:dLbls>
            <c:txPr>
              <a:bodyPr/>
              <a:lstStyle/>
              <a:p>
                <a:pPr>
                  <a:defRPr sz="1223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54</c:v>
                </c:pt>
                <c:pt idx="1">
                  <c:v>23</c:v>
                </c:pt>
              </c:numCache>
            </c:numRef>
          </c:val>
        </c:ser>
        <c:axId val="99557760"/>
        <c:axId val="99559296"/>
      </c:barChart>
      <c:catAx>
        <c:axId val="995577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23"/>
            </a:pPr>
            <a:endParaRPr lang="ru-RU"/>
          </a:p>
        </c:txPr>
        <c:crossAx val="99559296"/>
        <c:crosses val="autoZero"/>
        <c:auto val="1"/>
        <c:lblAlgn val="ctr"/>
        <c:lblOffset val="100"/>
      </c:catAx>
      <c:valAx>
        <c:axId val="99559296"/>
        <c:scaling>
          <c:orientation val="minMax"/>
        </c:scaling>
        <c:axPos val="l"/>
        <c:majorGridlines/>
        <c:numFmt formatCode="General" sourceLinked="1"/>
        <c:tickLblPos val="nextTo"/>
        <c:crossAx val="995577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23"/>
          </a:pPr>
          <a:endParaRPr lang="ru-RU"/>
        </a:p>
      </c:txPr>
    </c:legend>
    <c:plotVisOnly val="1"/>
    <c:dispBlanksAs val="gap"/>
  </c:chart>
  <c:txPr>
    <a:bodyPr/>
    <a:lstStyle/>
    <a:p>
      <a:pPr>
        <a:defRPr sz="1834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</c:v>
                </c:pt>
                <c:pt idx="1">
                  <c:v>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27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ОУ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32.5</c:v>
                </c:pt>
                <c:pt idx="1">
                  <c:v>13.4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 - ВО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Лист1!$E$2:$E$3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2011 г. - город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31.2</c:v>
                </c:pt>
                <c:pt idx="1">
                  <c:v>14.8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2011 г. - область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29.7</c:v>
                </c:pt>
                <c:pt idx="1">
                  <c:v>15.1</c:v>
                </c:pt>
              </c:numCache>
            </c:numRef>
          </c:val>
        </c:ser>
        <c:axId val="99685504"/>
        <c:axId val="99687040"/>
      </c:barChart>
      <c:catAx>
        <c:axId val="99685504"/>
        <c:scaling>
          <c:orientation val="minMax"/>
        </c:scaling>
        <c:axPos val="b"/>
        <c:numFmt formatCode="General" sourceLinked="1"/>
        <c:majorTickMark val="none"/>
        <c:tickLblPos val="nextTo"/>
        <c:crossAx val="99687040"/>
        <c:crosses val="autoZero"/>
        <c:auto val="1"/>
        <c:lblAlgn val="ctr"/>
        <c:lblOffset val="100"/>
      </c:catAx>
      <c:valAx>
        <c:axId val="996870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Средний балл</a:t>
                </a:r>
              </a:p>
            </c:rich>
          </c:tx>
          <c:layout>
            <c:manualLayout>
              <c:xMode val="edge"/>
              <c:yMode val="edge"/>
              <c:x val="0.10992904188863273"/>
              <c:y val="0.23755927692137074"/>
            </c:manualLayout>
          </c:layout>
        </c:title>
        <c:numFmt formatCode="General" sourceLinked="1"/>
        <c:majorTickMark val="none"/>
        <c:tickLblPos val="nextTo"/>
        <c:crossAx val="996855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54.9</c:v>
                </c:pt>
                <c:pt idx="1">
                  <c:v>39.4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45</c:v>
                </c:pt>
                <c:pt idx="1">
                  <c:v>34.25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ДО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52.1</c:v>
                </c:pt>
                <c:pt idx="1">
                  <c:v>45.6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 - ВО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47.2</c:v>
                </c:pt>
                <c:pt idx="1">
                  <c:v>48.7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2011 г. - город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60</c:v>
                </c:pt>
                <c:pt idx="1">
                  <c:v>54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2011 г. - область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Русский язык</c:v>
                </c:pt>
                <c:pt idx="1">
                  <c:v>Математика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61.1</c:v>
                </c:pt>
                <c:pt idx="1">
                  <c:v>51.2</c:v>
                </c:pt>
              </c:numCache>
            </c:numRef>
          </c:val>
        </c:ser>
        <c:axId val="99906304"/>
        <c:axId val="99907840"/>
      </c:barChart>
      <c:catAx>
        <c:axId val="99906304"/>
        <c:scaling>
          <c:orientation val="minMax"/>
        </c:scaling>
        <c:axPos val="b"/>
        <c:majorTickMark val="none"/>
        <c:tickLblPos val="nextTo"/>
        <c:crossAx val="99907840"/>
        <c:crosses val="autoZero"/>
        <c:auto val="1"/>
        <c:lblAlgn val="ctr"/>
        <c:lblOffset val="100"/>
      </c:catAx>
      <c:valAx>
        <c:axId val="999078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Средний балл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999063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spPr>
            <a:solidFill>
              <a:schemeClr val="accent1"/>
            </a:solidFill>
            <a:ln w="2539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cat>
            <c:strRef>
              <c:f>Лист1!$A$2:$A$5</c:f>
              <c:strCache>
                <c:ptCount val="4"/>
                <c:pt idx="0">
                  <c:v>обществознание</c:v>
                </c:pt>
                <c:pt idx="1">
                  <c:v>физика</c:v>
                </c:pt>
                <c:pt idx="2">
                  <c:v>история</c:v>
                </c:pt>
                <c:pt idx="3">
                  <c:v>биология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46</c:v>
                </c:pt>
                <c:pt idx="2">
                  <c:v>42</c:v>
                </c:pt>
                <c:pt idx="3">
                  <c:v>46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обществознание</c:v>
                </c:pt>
                <c:pt idx="1">
                  <c:v>физика</c:v>
                </c:pt>
                <c:pt idx="2">
                  <c:v>история</c:v>
                </c:pt>
                <c:pt idx="3">
                  <c:v>биология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55</c:v>
                </c:pt>
                <c:pt idx="1">
                  <c:v>54</c:v>
                </c:pt>
                <c:pt idx="2">
                  <c:v>51</c:v>
                </c:pt>
                <c:pt idx="3">
                  <c:v>57.4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ОУ</c:v>
                </c:pt>
              </c:strCache>
            </c:strRef>
          </c:tx>
          <c:spPr>
            <a:solidFill>
              <a:srgbClr val="92D050"/>
            </a:solidFill>
            <a:ln w="25390" cap="flat" cmpd="sng" algn="ctr">
              <a:solidFill>
                <a:srgbClr val="92D050"/>
              </a:solidFill>
              <a:prstDash val="solid"/>
            </a:ln>
            <a:effectLst/>
          </c:spPr>
          <c:cat>
            <c:strRef>
              <c:f>Лист1!$A$2:$A$5</c:f>
              <c:strCache>
                <c:ptCount val="4"/>
                <c:pt idx="0">
                  <c:v>обществознание</c:v>
                </c:pt>
                <c:pt idx="1">
                  <c:v>физика</c:v>
                </c:pt>
                <c:pt idx="2">
                  <c:v>история</c:v>
                </c:pt>
                <c:pt idx="3">
                  <c:v>биология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45.6</c:v>
                </c:pt>
                <c:pt idx="1">
                  <c:v>50</c:v>
                </c:pt>
                <c:pt idx="3">
                  <c:v>43.4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 - ВО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обществознание</c:v>
                </c:pt>
                <c:pt idx="1">
                  <c:v>физика</c:v>
                </c:pt>
                <c:pt idx="2">
                  <c:v>история</c:v>
                </c:pt>
                <c:pt idx="3">
                  <c:v>биология</c:v>
                </c:pt>
              </c:strCache>
            </c:strRef>
          </c:cat>
          <c:val>
            <c:numRef>
              <c:f>Лист1!$E$2:$E$5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2011 г. - город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1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cat>
            <c:strRef>
              <c:f>Лист1!$A$2:$A$5</c:f>
              <c:strCache>
                <c:ptCount val="4"/>
                <c:pt idx="0">
                  <c:v>обществознание</c:v>
                </c:pt>
                <c:pt idx="1">
                  <c:v>физика</c:v>
                </c:pt>
                <c:pt idx="2">
                  <c:v>история</c:v>
                </c:pt>
                <c:pt idx="3">
                  <c:v>биология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54.6</c:v>
                </c:pt>
                <c:pt idx="1">
                  <c:v>55.3</c:v>
                </c:pt>
                <c:pt idx="2">
                  <c:v>61.2</c:v>
                </c:pt>
                <c:pt idx="3">
                  <c:v>58.2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2011 г. - область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обществознание</c:v>
                </c:pt>
                <c:pt idx="1">
                  <c:v>физика</c:v>
                </c:pt>
                <c:pt idx="2">
                  <c:v>история</c:v>
                </c:pt>
                <c:pt idx="3">
                  <c:v>биология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57.1</c:v>
                </c:pt>
                <c:pt idx="1">
                  <c:v>51.7</c:v>
                </c:pt>
                <c:pt idx="2">
                  <c:v>54.6</c:v>
                </c:pt>
                <c:pt idx="3">
                  <c:v>56.2</c:v>
                </c:pt>
              </c:numCache>
            </c:numRef>
          </c:val>
        </c:ser>
        <c:axId val="100167040"/>
        <c:axId val="100177024"/>
      </c:barChart>
      <c:catAx>
        <c:axId val="100167040"/>
        <c:scaling>
          <c:orientation val="minMax"/>
        </c:scaling>
        <c:axPos val="b"/>
        <c:numFmt formatCode="General" sourceLinked="1"/>
        <c:majorTickMark val="none"/>
        <c:tickLblPos val="nextTo"/>
        <c:crossAx val="100177024"/>
        <c:crosses val="autoZero"/>
        <c:auto val="1"/>
        <c:lblAlgn val="ctr"/>
        <c:lblOffset val="100"/>
      </c:catAx>
      <c:valAx>
        <c:axId val="1001770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Средний балл</a:t>
                </a:r>
              </a:p>
            </c:rich>
          </c:tx>
          <c:layout>
            <c:manualLayout>
              <c:xMode val="edge"/>
              <c:yMode val="edge"/>
              <c:x val="0.10992904188863276"/>
              <c:y val="0.23755927692137074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01670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ru-RU"/>
          </a:p>
        </c:txPr>
      </c:dTable>
    </c:plotArea>
    <c:plotVisOnly val="1"/>
    <c:dispBlanksAs val="gap"/>
  </c:chart>
  <c:txPr>
    <a:bodyPr/>
    <a:lstStyle/>
    <a:p>
      <a:pPr>
        <a:defRPr sz="1799"/>
      </a:pPr>
      <a:endParaRPr lang="ru-RU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выпускников, сдавших 3 и более предмета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0.60000000000000064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выпускников, сдавших 3 и более предмета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0.65000000000000324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план</c:v>
                </c:pt>
              </c:strCache>
            </c:strRef>
          </c:tx>
          <c:spPr>
            <a:ln>
              <a:solidFill>
                <a:srgbClr val="3333FF"/>
              </a:solidFill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выпускников, сдавших 3 и более предмета</c:v>
                </c:pt>
              </c:strCache>
            </c:strRef>
          </c:cat>
          <c:val>
            <c:numRef>
              <c:f>Лист1!$D$2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выпускников, сдавших 3 и более предмета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0.21000000000000021</c:v>
                </c:pt>
              </c:numCache>
            </c:numRef>
          </c:val>
        </c:ser>
        <c:axId val="100231040"/>
        <c:axId val="100232576"/>
      </c:barChart>
      <c:catAx>
        <c:axId val="1002310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8"/>
            </a:pPr>
            <a:endParaRPr lang="ru-RU"/>
          </a:p>
        </c:txPr>
        <c:crossAx val="100232576"/>
        <c:crosses val="autoZero"/>
        <c:auto val="1"/>
        <c:lblAlgn val="ctr"/>
        <c:lblOffset val="100"/>
      </c:catAx>
      <c:valAx>
        <c:axId val="100232576"/>
        <c:scaling>
          <c:orientation val="minMax"/>
        </c:scaling>
        <c:axPos val="l"/>
        <c:majorGridlines/>
        <c:numFmt formatCode="0%" sourceLinked="1"/>
        <c:tickLblPos val="nextTo"/>
        <c:crossAx val="10023104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8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/>
              <a:t>русский язык</a:t>
            </a:r>
          </a:p>
        </c:rich>
      </c:tx>
      <c:layout>
        <c:manualLayout>
          <c:xMode val="edge"/>
          <c:yMode val="edge"/>
          <c:x val="0.33251221896383437"/>
          <c:y val="1.9559909662454987E-2"/>
        </c:manualLayout>
      </c:layout>
    </c:title>
    <c:view3D>
      <c:hPercent val="102"/>
      <c:depthPercent val="100"/>
      <c:rAngAx val="1"/>
    </c:view3D>
    <c:plotArea>
      <c:layout>
        <c:manualLayout>
          <c:layoutTarget val="inner"/>
          <c:xMode val="edge"/>
          <c:yMode val="edge"/>
          <c:x val="0.13793103448275987"/>
          <c:y val="0.14669926650366749"/>
          <c:w val="0.8354763742081367"/>
          <c:h val="0.7090464547677262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город</c:v>
                </c:pt>
              </c:strCache>
            </c:strRef>
          </c:tx>
          <c:dLbls>
            <c:dLbl>
              <c:idx val="0"/>
              <c:layout>
                <c:manualLayout>
                  <c:x val="1.3158572022129212E-2"/>
                  <c:y val="-4.2808432106522833E-2"/>
                </c:manualLayout>
              </c:layout>
              <c:showVal val="1"/>
            </c:dLbl>
            <c:dLbl>
              <c:idx val="1"/>
              <c:layout>
                <c:manualLayout>
                  <c:x val="1.1988117551433041E-2"/>
                  <c:y val="-4.093550651177226E-2"/>
                </c:manualLayout>
              </c:layout>
              <c:showVal val="1"/>
            </c:dLbl>
            <c:dLbl>
              <c:idx val="2"/>
              <c:layout>
                <c:manualLayout>
                  <c:x val="1.8207124608219931E-2"/>
                  <c:y val="-4.0363444331462023E-2"/>
                </c:manualLayout>
              </c:layout>
              <c:showVal val="1"/>
            </c:dLbl>
            <c:showVal val="1"/>
          </c:dLbls>
          <c:cat>
            <c:strRef>
              <c:f>Sheet1!$B$1:$D$1</c:f>
              <c:strCache>
                <c:ptCount val="3"/>
                <c:pt idx="0">
                  <c:v>2009 г</c:v>
                </c:pt>
                <c:pt idx="1">
                  <c:v>2010 г</c:v>
                </c:pt>
                <c:pt idx="2">
                  <c:v>2011 г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.0">
                  <c:v>99.8</c:v>
                </c:pt>
                <c:pt idx="1">
                  <c:v>94.8</c:v>
                </c:pt>
                <c:pt idx="2">
                  <c:v>99.8</c:v>
                </c:pt>
              </c:numCache>
            </c:numRef>
          </c:val>
        </c:ser>
        <c:dLbls>
          <c:showVal val="1"/>
        </c:dLbls>
        <c:shape val="box"/>
        <c:axId val="100244864"/>
        <c:axId val="99402880"/>
        <c:axId val="0"/>
      </c:bar3DChart>
      <c:catAx>
        <c:axId val="100244864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99402880"/>
        <c:crosses val="autoZero"/>
        <c:auto val="1"/>
        <c:lblAlgn val="ctr"/>
        <c:lblOffset val="100"/>
        <c:tickLblSkip val="1"/>
        <c:tickMarkSkip val="1"/>
      </c:catAx>
      <c:valAx>
        <c:axId val="99402880"/>
        <c:scaling>
          <c:orientation val="minMax"/>
          <c:max val="100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0.10591143848954364"/>
              <c:y val="0.13202923762436691"/>
            </c:manualLayout>
          </c:layout>
        </c:title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002448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title>
      <c:tx>
        <c:rich>
          <a:bodyPr/>
          <a:lstStyle/>
          <a:p>
            <a:pPr>
              <a:defRPr/>
            </a:pPr>
            <a:r>
              <a:rPr lang="ru-RU"/>
              <a:t>математика</a:t>
            </a:r>
          </a:p>
        </c:rich>
      </c:tx>
      <c:layout>
        <c:manualLayout>
          <c:xMode val="edge"/>
          <c:yMode val="edge"/>
          <c:x val="0.40960037623074796"/>
          <c:y val="2.2886437652995018E-2"/>
        </c:manualLayout>
      </c:layout>
    </c:title>
    <c:view3D>
      <c:hPercent val="102"/>
      <c:depthPercent val="100"/>
      <c:rAngAx val="1"/>
    </c:view3D>
    <c:plotArea>
      <c:layout>
        <c:manualLayout>
          <c:layoutTarget val="inner"/>
          <c:xMode val="edge"/>
          <c:yMode val="edge"/>
          <c:x val="0.13793103448275992"/>
          <c:y val="0.14669926650366749"/>
          <c:w val="0.8354763742081367"/>
          <c:h val="0.7090464547677262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город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1.3158572022129212E-2"/>
                  <c:y val="-4.2808432106522833E-2"/>
                </c:manualLayout>
              </c:layout>
              <c:showVal val="1"/>
            </c:dLbl>
            <c:dLbl>
              <c:idx val="1"/>
              <c:layout>
                <c:manualLayout>
                  <c:x val="1.1988117551433041E-2"/>
                  <c:y val="-4.093550651177226E-2"/>
                </c:manualLayout>
              </c:layout>
              <c:showVal val="1"/>
            </c:dLbl>
            <c:dLbl>
              <c:idx val="2"/>
              <c:layout>
                <c:manualLayout>
                  <c:x val="1.8207124608219934E-2"/>
                  <c:y val="-4.0363444331462023E-2"/>
                </c:manualLayout>
              </c:layout>
              <c:showVal val="1"/>
            </c:dLbl>
            <c:showVal val="1"/>
          </c:dLbls>
          <c:cat>
            <c:strRef>
              <c:f>Sheet1!$B$1:$D$1</c:f>
              <c:strCache>
                <c:ptCount val="3"/>
                <c:pt idx="0">
                  <c:v>2009 г</c:v>
                </c:pt>
                <c:pt idx="1">
                  <c:v>2010 г</c:v>
                </c:pt>
                <c:pt idx="2">
                  <c:v>2011 г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.0">
                  <c:v>99.8</c:v>
                </c:pt>
                <c:pt idx="1">
                  <c:v>94.8</c:v>
                </c:pt>
                <c:pt idx="2">
                  <c:v>99.8</c:v>
                </c:pt>
              </c:numCache>
            </c:numRef>
          </c:val>
        </c:ser>
        <c:dLbls>
          <c:showVal val="1"/>
        </c:dLbls>
        <c:shape val="box"/>
        <c:axId val="100505472"/>
        <c:axId val="100507008"/>
        <c:axId val="0"/>
      </c:bar3DChart>
      <c:catAx>
        <c:axId val="100505472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100507008"/>
        <c:crosses val="autoZero"/>
        <c:auto val="1"/>
        <c:lblAlgn val="ctr"/>
        <c:lblOffset val="100"/>
        <c:tickLblSkip val="1"/>
        <c:tickMarkSkip val="1"/>
      </c:catAx>
      <c:valAx>
        <c:axId val="100507008"/>
        <c:scaling>
          <c:orientation val="minMax"/>
          <c:max val="100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0.10591143848954364"/>
              <c:y val="0.13202923762436691"/>
            </c:manualLayout>
          </c:layout>
        </c:title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005054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103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9 класс</c:v>
                </c:pt>
              </c:strCache>
            </c:strRef>
          </c:tx>
          <c:dLbls>
            <c:showVal val="1"/>
          </c:dLbls>
          <c:cat>
            <c:strRef>
              <c:f>Sheet1!$B$1:$D$1</c:f>
              <c:strCache>
                <c:ptCount val="3"/>
                <c:pt idx="0">
                  <c:v>2009 г</c:v>
                </c:pt>
                <c:pt idx="1">
                  <c:v>2010 г</c:v>
                </c:pt>
                <c:pt idx="2">
                  <c:v>2011 г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">
                  <c:v>47</c:v>
                </c:pt>
                <c:pt idx="1">
                  <c:v>67</c:v>
                </c:pt>
                <c:pt idx="2">
                  <c:v>59</c:v>
                </c:pt>
              </c:numCache>
            </c:numRef>
          </c:val>
        </c:ser>
        <c:dLbls>
          <c:showVal val="1"/>
        </c:dLbls>
        <c:gapWidth val="75"/>
        <c:shape val="box"/>
        <c:axId val="97430912"/>
        <c:axId val="97432704"/>
        <c:axId val="0"/>
      </c:bar3DChart>
      <c:catAx>
        <c:axId val="97430912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97432704"/>
        <c:crosses val="autoZero"/>
        <c:auto val="1"/>
        <c:lblAlgn val="ctr"/>
        <c:lblOffset val="100"/>
        <c:tickLblSkip val="1"/>
        <c:tickMarkSkip val="1"/>
      </c:catAx>
      <c:valAx>
        <c:axId val="97432704"/>
        <c:scaling>
          <c:orientation val="minMax"/>
          <c:min val="0"/>
        </c:scaling>
        <c:axPos val="l"/>
        <c:numFmt formatCode="0" sourceLinked="0"/>
        <c:maj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9743091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hPercent val="72"/>
      <c:depthPercent val="100"/>
      <c:rAngAx val="1"/>
    </c:view3D>
    <c:plotArea>
      <c:layout>
        <c:manualLayout>
          <c:layoutTarget val="inner"/>
          <c:xMode val="edge"/>
          <c:yMode val="edge"/>
          <c:x val="0.10175438596491229"/>
          <c:y val="7.3349633251834382E-3"/>
          <c:w val="0.89824561403509384"/>
          <c:h val="0.91198044009779955"/>
        </c:manualLayout>
      </c:layout>
      <c:bar3D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</c:strCache>
            </c:strRef>
          </c:tx>
          <c:dLbls>
            <c:dLbl>
              <c:idx val="0"/>
              <c:layout>
                <c:manualLayout>
                  <c:x val="2.5372331538639804E-2"/>
                  <c:y val="-4.5326592698639874E-2"/>
                </c:manualLayout>
              </c:layout>
              <c:showVal val="1"/>
            </c:dLbl>
            <c:dLbl>
              <c:idx val="1"/>
              <c:layout>
                <c:manualLayout>
                  <c:x val="2.6688655704484591E-2"/>
                  <c:y val="-4.455201622524484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7446846351598251E-2"/>
                  <c:y val="-4.01151276544977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Sheet1!$B$1:$D$1</c:f>
              <c:strCache>
                <c:ptCount val="3"/>
                <c:pt idx="0">
                  <c:v>2009 г</c:v>
                </c:pt>
                <c:pt idx="1">
                  <c:v>2010 г</c:v>
                </c:pt>
                <c:pt idx="2">
                  <c:v>2011 г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.0">
                  <c:v>1.2</c:v>
                </c:pt>
                <c:pt idx="1">
                  <c:v>5.13</c:v>
                </c:pt>
                <c:pt idx="2">
                  <c:v>1.28</c:v>
                </c:pt>
              </c:numCache>
            </c:numRef>
          </c:val>
        </c:ser>
        <c:dLbls>
          <c:showVal val="1"/>
        </c:dLbls>
        <c:shape val="box"/>
        <c:axId val="100512128"/>
        <c:axId val="100513664"/>
        <c:axId val="0"/>
      </c:bar3DChart>
      <c:catAx>
        <c:axId val="100512128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100513664"/>
        <c:crosses val="autoZero"/>
        <c:auto val="1"/>
        <c:lblAlgn val="ctr"/>
        <c:lblOffset val="100"/>
        <c:tickLblSkip val="1"/>
        <c:tickMarkSkip val="1"/>
      </c:catAx>
      <c:valAx>
        <c:axId val="100513664"/>
        <c:scaling>
          <c:orientation val="minMax"/>
          <c:max val="5.5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5.7894649961207904E-2"/>
              <c:y val="7.3349603229421172E-3"/>
            </c:manualLayout>
          </c:layout>
        </c:title>
        <c:numFmt formatCode="0.0" sourceLinked="0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00512128"/>
        <c:crosses val="autoZero"/>
        <c:crossBetween val="between"/>
        <c:minorUnit val="4.0000000000000022E-2"/>
      </c:valAx>
    </c:plotArea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выпускников 9 класса, продолживших обучение в 10 классе 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выпускников 9 класса, продолживших обучение в 10 классе 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0.93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план</c:v>
                </c:pt>
              </c:strCache>
            </c:strRef>
          </c:tx>
          <c:spPr>
            <a:ln>
              <a:solidFill>
                <a:srgbClr val="3333FF"/>
              </a:solidFill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выпускников 9 класса, продолживших обучение в 10 классе </c:v>
                </c:pt>
              </c:strCache>
            </c:strRef>
          </c:cat>
          <c:val>
            <c:numRef>
              <c:f>Лист1!$D$2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91,5%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Доля выпускников 9 класса, продолживших обучение в 10 классе </c:v>
                </c:pt>
              </c:strCache>
            </c:strRef>
          </c:cat>
          <c:val>
            <c:numRef>
              <c:f>Лист1!$E$2</c:f>
              <c:numCache>
                <c:formatCode>0.00%</c:formatCode>
                <c:ptCount val="1"/>
                <c:pt idx="0">
                  <c:v>0.9153</c:v>
                </c:pt>
              </c:numCache>
            </c:numRef>
          </c:val>
        </c:ser>
        <c:axId val="100789248"/>
        <c:axId val="100860672"/>
      </c:barChart>
      <c:catAx>
        <c:axId val="100789248"/>
        <c:scaling>
          <c:orientation val="minMax"/>
        </c:scaling>
        <c:axPos val="b"/>
        <c:numFmt formatCode="General" sourceLinked="1"/>
        <c:tickLblPos val="nextTo"/>
        <c:crossAx val="100860672"/>
        <c:crosses val="autoZero"/>
        <c:auto val="1"/>
        <c:lblAlgn val="ctr"/>
        <c:lblOffset val="100"/>
      </c:catAx>
      <c:valAx>
        <c:axId val="100860672"/>
        <c:scaling>
          <c:orientation val="minMax"/>
        </c:scaling>
        <c:axPos val="l"/>
        <c:majorGridlines/>
        <c:numFmt formatCode="0%" sourceLinked="1"/>
        <c:tickLblPos val="nextTo"/>
        <c:crossAx val="10078924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6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6976744186046514E-2"/>
          <c:y val="7.8034682080924872E-2"/>
          <c:w val="0.79534883720930538"/>
          <c:h val="0.51734104046242779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2010 г.</c:v>
                </c:pt>
              </c:strCache>
            </c:strRef>
          </c:tx>
          <c:cat>
            <c:strRef>
              <c:f>Лист1!$B$1:$L$1</c:f>
              <c:strCache>
                <c:ptCount val="11"/>
                <c:pt idx="0">
                  <c:v>1. Библиотечный фонд (книгопечатная продукция)</c:v>
                </c:pt>
                <c:pt idx="1">
                  <c:v>2. Печатные пособия </c:v>
                </c:pt>
                <c:pt idx="2">
                  <c:v>3. Технические средства обучения  </c:v>
                </c:pt>
                <c:pt idx="3">
                  <c:v>4. Цифровые образовательные ресурсы </c:v>
                </c:pt>
                <c:pt idx="4">
                  <c:v>5. Экранно-звуковые пособия  </c:v>
                </c:pt>
                <c:pt idx="5">
                  <c:v>6. Учебно-практическое и учебно-лабораторное оборудование </c:v>
                </c:pt>
                <c:pt idx="6">
                  <c:v>7. Игры и игрушки </c:v>
                </c:pt>
                <c:pt idx="7">
                  <c:v>8. Оборудование класса  </c:v>
                </c:pt>
                <c:pt idx="8">
                  <c:v>9. Натурный фонд </c:v>
                </c:pt>
                <c:pt idx="9">
                  <c:v>10. Демонстрационные пособия </c:v>
                </c:pt>
                <c:pt idx="10">
                  <c:v>11. Музыкальные инструменты </c:v>
                </c:pt>
              </c:strCache>
            </c:strRef>
          </c:cat>
          <c:val>
            <c:numRef>
              <c:f>Лист1!$B$2:$L$2</c:f>
              <c:numCache>
                <c:formatCode>0%</c:formatCode>
                <c:ptCount val="11"/>
                <c:pt idx="0">
                  <c:v>0.66000000000000303</c:v>
                </c:pt>
                <c:pt idx="1">
                  <c:v>1</c:v>
                </c:pt>
                <c:pt idx="2">
                  <c:v>0.25</c:v>
                </c:pt>
                <c:pt idx="3">
                  <c:v>0.2</c:v>
                </c:pt>
                <c:pt idx="4">
                  <c:v>0.4</c:v>
                </c:pt>
                <c:pt idx="5">
                  <c:v>0.25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0.75000000000000244</c:v>
                </c:pt>
                <c:pt idx="10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2011 г. - план</c:v>
                </c:pt>
              </c:strCache>
            </c:strRef>
          </c:tx>
          <c:cat>
            <c:strRef>
              <c:f>Лист1!$B$1:$L$1</c:f>
              <c:strCache>
                <c:ptCount val="11"/>
                <c:pt idx="0">
                  <c:v>1. Библиотечный фонд (книгопечатная продукция)</c:v>
                </c:pt>
                <c:pt idx="1">
                  <c:v>2. Печатные пособия </c:v>
                </c:pt>
                <c:pt idx="2">
                  <c:v>3. Технические средства обучения  </c:v>
                </c:pt>
                <c:pt idx="3">
                  <c:v>4. Цифровые образовательные ресурсы </c:v>
                </c:pt>
                <c:pt idx="4">
                  <c:v>5. Экранно-звуковые пособия  </c:v>
                </c:pt>
                <c:pt idx="5">
                  <c:v>6. Учебно-практическое и учебно-лабораторное оборудование </c:v>
                </c:pt>
                <c:pt idx="6">
                  <c:v>7. Игры и игрушки </c:v>
                </c:pt>
                <c:pt idx="7">
                  <c:v>8. Оборудование класса  </c:v>
                </c:pt>
                <c:pt idx="8">
                  <c:v>9. Натурный фонд </c:v>
                </c:pt>
                <c:pt idx="9">
                  <c:v>10. Демонстрационные пособия </c:v>
                </c:pt>
                <c:pt idx="10">
                  <c:v>11. Музыкальные инструменты </c:v>
                </c:pt>
              </c:strCache>
            </c:strRef>
          </c:cat>
          <c:val>
            <c:numRef>
              <c:f>Лист1!$B$3:$L$3</c:f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2011 г.</c:v>
                </c:pt>
              </c:strCache>
            </c:strRef>
          </c:tx>
          <c:cat>
            <c:strRef>
              <c:f>Лист1!$B$1:$L$1</c:f>
              <c:strCache>
                <c:ptCount val="11"/>
                <c:pt idx="0">
                  <c:v>1. Библиотечный фонд (книгопечатная продукция)</c:v>
                </c:pt>
                <c:pt idx="1">
                  <c:v>2. Печатные пособия </c:v>
                </c:pt>
                <c:pt idx="2">
                  <c:v>3. Технические средства обучения  </c:v>
                </c:pt>
                <c:pt idx="3">
                  <c:v>4. Цифровые образовательные ресурсы </c:v>
                </c:pt>
                <c:pt idx="4">
                  <c:v>5. Экранно-звуковые пособия  </c:v>
                </c:pt>
                <c:pt idx="5">
                  <c:v>6. Учебно-практическое и учебно-лабораторное оборудование </c:v>
                </c:pt>
                <c:pt idx="6">
                  <c:v>7. Игры и игрушки </c:v>
                </c:pt>
                <c:pt idx="7">
                  <c:v>8. Оборудование класса  </c:v>
                </c:pt>
                <c:pt idx="8">
                  <c:v>9. Натурный фонд </c:v>
                </c:pt>
                <c:pt idx="9">
                  <c:v>10. Демонстрационные пособия </c:v>
                </c:pt>
                <c:pt idx="10">
                  <c:v>11. Музыкальные инструменты </c:v>
                </c:pt>
              </c:strCache>
            </c:strRef>
          </c:cat>
          <c:val>
            <c:numRef>
              <c:f>Лист1!$B$4:$L$4</c:f>
              <c:numCache>
                <c:formatCode>0%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0.78</c:v>
                </c:pt>
                <c:pt idx="3">
                  <c:v>0.55000000000000004</c:v>
                </c:pt>
                <c:pt idx="4">
                  <c:v>0.5</c:v>
                </c:pt>
                <c:pt idx="5">
                  <c:v>0.5</c:v>
                </c:pt>
                <c:pt idx="6">
                  <c:v>0.75000000000000244</c:v>
                </c:pt>
                <c:pt idx="7">
                  <c:v>0.60000000000000064</c:v>
                </c:pt>
                <c:pt idx="8">
                  <c:v>0.5</c:v>
                </c:pt>
                <c:pt idx="9">
                  <c:v>0.94000000000000061</c:v>
                </c:pt>
                <c:pt idx="10">
                  <c:v>0.25</c:v>
                </c:pt>
              </c:numCache>
            </c:numRef>
          </c:val>
        </c:ser>
        <c:axId val="101259520"/>
        <c:axId val="101265408"/>
      </c:barChart>
      <c:catAx>
        <c:axId val="10125952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029"/>
            </a:pPr>
            <a:endParaRPr lang="ru-RU"/>
          </a:p>
        </c:txPr>
        <c:crossAx val="101265408"/>
        <c:crosses val="autoZero"/>
        <c:auto val="1"/>
        <c:lblAlgn val="ctr"/>
        <c:lblOffset val="100"/>
      </c:catAx>
      <c:valAx>
        <c:axId val="101265408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235" baseline="0"/>
            </a:pPr>
            <a:endParaRPr lang="ru-RU"/>
          </a:p>
        </c:txPr>
        <c:crossAx val="101259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522034615386069"/>
          <c:y val="0.41107340246858493"/>
          <c:w val="0.10043774097898189"/>
          <c:h val="0.15900813812328682"/>
        </c:manualLayout>
      </c:layout>
      <c:txPr>
        <a:bodyPr/>
        <a:lstStyle/>
        <a:p>
          <a:pPr>
            <a:defRPr sz="926"/>
          </a:pPr>
          <a:endParaRPr lang="ru-RU"/>
        </a:p>
      </c:txPr>
    </c:legend>
    <c:plotVisOnly val="1"/>
    <c:dispBlanksAs val="gap"/>
  </c:chart>
  <c:txPr>
    <a:bodyPr/>
    <a:lstStyle/>
    <a:p>
      <a:pPr>
        <a:defRPr sz="1851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122965074151109"/>
          <c:y val="4.7968749999999998E-2"/>
          <c:w val="0.62885305290717997"/>
          <c:h val="0.7459382111939371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Компьютер</c:v>
                </c:pt>
              </c:strCache>
            </c:strRef>
          </c:tx>
          <c:spPr>
            <a:solidFill>
              <a:schemeClr val="accent1"/>
            </a:solidFill>
            <a:ln w="18524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876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2"/>
                <c:pt idx="0">
                  <c:v>2010 г. </c:v>
                </c:pt>
                <c:pt idx="1">
                  <c:v>2011 г.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2"/>
                <c:pt idx="0">
                  <c:v>0.26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Мультимедийное оборудование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2.9925187032418938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3.1043849437330409E-3"/>
                  <c:y val="-3.3250207813798831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76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2"/>
                <c:pt idx="0">
                  <c:v>2010 г. </c:v>
                </c:pt>
                <c:pt idx="1">
                  <c:v>2011 г.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2"/>
                <c:pt idx="0">
                  <c:v>0.5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Интерактивная доска</c:v>
                </c:pt>
              </c:strCache>
            </c:strRef>
          </c:tx>
          <c:spPr>
            <a:solidFill>
              <a:schemeClr val="lt1"/>
            </a:solidFill>
            <a:ln w="18524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876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2"/>
                <c:pt idx="0">
                  <c:v>2010 г. </c:v>
                </c:pt>
                <c:pt idx="1">
                  <c:v>2011 г.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2"/>
                <c:pt idx="0">
                  <c:v>0.25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Цифровые ресурсы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2.9925187032418938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5521924718665244E-3"/>
                  <c:y val="-2.9925187032418938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76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2"/>
                <c:pt idx="0">
                  <c:v>2010 г. </c:v>
                </c:pt>
                <c:pt idx="1">
                  <c:v>2011 г.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2"/>
                <c:pt idx="0">
                  <c:v>0.54</c:v>
                </c:pt>
                <c:pt idx="1">
                  <c:v>1</c:v>
                </c:pt>
              </c:numCache>
            </c:numRef>
          </c:val>
        </c:ser>
        <c:axId val="101424512"/>
        <c:axId val="101434496"/>
      </c:barChart>
      <c:catAx>
        <c:axId val="101424512"/>
        <c:scaling>
          <c:orientation val="minMax"/>
        </c:scaling>
        <c:axPos val="b"/>
        <c:numFmt formatCode="General" sourceLinked="1"/>
        <c:tickLblPos val="nextTo"/>
        <c:crossAx val="101434496"/>
        <c:crosses val="autoZero"/>
        <c:auto val="1"/>
        <c:lblAlgn val="ctr"/>
        <c:lblOffset val="100"/>
      </c:catAx>
      <c:valAx>
        <c:axId val="101434496"/>
        <c:scaling>
          <c:orientation val="minMax"/>
        </c:scaling>
        <c:axPos val="l"/>
        <c:majorGridlines/>
        <c:numFmt formatCode="0%" sourceLinked="1"/>
        <c:tickLblPos val="nextTo"/>
        <c:crossAx val="101424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7267972720747"/>
          <c:y val="0.26145589728089758"/>
          <c:w val="0.23807083311843291"/>
          <c:h val="0.4333376013946742"/>
        </c:manualLayout>
      </c:layout>
      <c:txPr>
        <a:bodyPr/>
        <a:lstStyle/>
        <a:p>
          <a:pPr>
            <a:defRPr sz="874"/>
          </a:pPr>
          <a:endParaRPr lang="ru-RU"/>
        </a:p>
      </c:txPr>
    </c:legend>
    <c:plotVisOnly val="1"/>
    <c:dispBlanksAs val="gap"/>
  </c:chart>
  <c:spPr>
    <a:noFill/>
  </c:spPr>
  <c:txPr>
    <a:bodyPr/>
    <a:lstStyle/>
    <a:p>
      <a:pPr>
        <a:defRPr sz="1312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членов НОУ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членов НОУ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членов НОУ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</c:ser>
        <c:axId val="101568896"/>
        <c:axId val="101570432"/>
      </c:barChart>
      <c:catAx>
        <c:axId val="101568896"/>
        <c:scaling>
          <c:orientation val="minMax"/>
        </c:scaling>
        <c:axPos val="b"/>
        <c:numFmt formatCode="General" sourceLinked="1"/>
        <c:tickLblPos val="nextTo"/>
        <c:crossAx val="101570432"/>
        <c:crosses val="autoZero"/>
        <c:auto val="1"/>
        <c:lblAlgn val="ctr"/>
        <c:lblOffset val="100"/>
      </c:catAx>
      <c:valAx>
        <c:axId val="101570432"/>
        <c:scaling>
          <c:orientation val="minMax"/>
        </c:scaling>
        <c:axPos val="l"/>
        <c:majorGridlines/>
        <c:numFmt formatCode="General" sourceLinked="1"/>
        <c:tickLblPos val="nextTo"/>
        <c:crossAx val="10156889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'[Диаграмма в Microsoft Office PowerPoint]Sheet1'!$A$2</c:f>
              <c:strCache>
                <c:ptCount val="1"/>
                <c:pt idx="0">
                  <c:v>Представлено работ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'[Диаграмма в Microsoft Office PowerPoint]Sheet1'!$B$1:$D$1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'[Диаграмма в Microsoft Office PowerPoint]Sheet1'!$B$2:$D$2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PowerPoint]Sheet1'!$A$3</c:f>
              <c:strCache>
                <c:ptCount val="1"/>
                <c:pt idx="0">
                  <c:v>Количество призовых мест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'[Диаграмма в Microsoft Office PowerPoint]Sheet1'!$B$1:$D$1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'[Диаграмма в Microsoft Office PowerPoint]Sheet1'!$B$3:$D$3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gapWidth val="75"/>
        <c:axId val="66172032"/>
        <c:axId val="66173568"/>
      </c:barChart>
      <c:catAx>
        <c:axId val="661720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6173568"/>
        <c:crosses val="autoZero"/>
        <c:auto val="1"/>
        <c:lblAlgn val="ctr"/>
        <c:lblOffset val="100"/>
      </c:catAx>
      <c:valAx>
        <c:axId val="66173568"/>
        <c:scaling>
          <c:orientation val="minMax"/>
        </c:scaling>
        <c:axPos val="l"/>
        <c:numFmt formatCode="General" sourceLinked="1"/>
        <c:majorTickMark val="none"/>
        <c:tickLblPos val="nextTo"/>
        <c:crossAx val="6617203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plotArea>
      <c:layout>
        <c:manualLayout>
          <c:layoutTarget val="inner"/>
          <c:xMode val="edge"/>
          <c:yMode val="edge"/>
          <c:x val="5.8308906493908484E-2"/>
          <c:y val="8.9244406228575504E-2"/>
          <c:w val="0.67040491438734862"/>
          <c:h val="0.77418800944818977"/>
        </c:manualLayout>
      </c:layout>
      <c:barChart>
        <c:barDir val="col"/>
        <c:grouping val="clustered"/>
        <c:ser>
          <c:idx val="0"/>
          <c:order val="0"/>
          <c:tx>
            <c:strRef>
              <c:f>'[Диаграмма в Microsoft Office PowerPoint]Sheet1'!$A$2</c:f>
              <c:strCache>
                <c:ptCount val="1"/>
                <c:pt idx="0">
                  <c:v>Всего участников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'[Диаграмма в Microsoft Office PowerPoint]Sheet1'!$B$1:$D$1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'[Диаграмма в Microsoft Office PowerPoint]Sheet1'!$B$2:$D$2</c:f>
              <c:numCache>
                <c:formatCode>General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PowerPoint]Sheet1'!$A$3</c:f>
              <c:strCache>
                <c:ptCount val="1"/>
                <c:pt idx="0">
                  <c:v>Количество призовых мест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'[Диаграмма в Microsoft Office PowerPoint]Sheet1'!$B$1:$D$1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'[Диаграмма в Microsoft Office PowerPoint]Sheet1'!$B$3:$D$3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axId val="66212224"/>
        <c:axId val="66213760"/>
      </c:barChart>
      <c:catAx>
        <c:axId val="66212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6213760"/>
        <c:crosses val="autoZero"/>
        <c:auto val="1"/>
        <c:lblAlgn val="ctr"/>
        <c:lblOffset val="100"/>
      </c:catAx>
      <c:valAx>
        <c:axId val="662137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6212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93063000690543"/>
          <c:y val="0.23842707898645754"/>
          <c:w val="0.21166169934861867"/>
          <c:h val="0.56234987931413161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plotArea>
      <c:layout>
        <c:manualLayout>
          <c:layoutTarget val="inner"/>
          <c:xMode val="edge"/>
          <c:yMode val="edge"/>
          <c:x val="5.0363247006053824E-2"/>
          <c:y val="5.4431958846011E-2"/>
          <c:w val="0.60578329732384395"/>
          <c:h val="0.81572799664409013"/>
        </c:manualLayout>
      </c:layout>
      <c:barChart>
        <c:barDir val="col"/>
        <c:grouping val="clustered"/>
        <c:ser>
          <c:idx val="0"/>
          <c:order val="0"/>
          <c:tx>
            <c:strRef>
              <c:f>'[Диаграмма в Microsoft Office PowerPoint]Sheet1'!$A$2</c:f>
              <c:strCache>
                <c:ptCount val="1"/>
                <c:pt idx="0">
                  <c:v>Всего участников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'[Диаграмма в Microsoft Office PowerPoint]Sheet1'!$B$1:$D$1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'[Диаграмма в Microsoft Office PowerPoint]Sheet1'!$B$2:$D$2</c:f>
              <c:numCache>
                <c:formatCode>General</c:formatCode>
                <c:ptCount val="3"/>
                <c:pt idx="0">
                  <c:v>15</c:v>
                </c:pt>
                <c:pt idx="1">
                  <c:v>10</c:v>
                </c:pt>
                <c:pt idx="2">
                  <c:v>26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PowerPoint]Sheet1'!$A$3</c:f>
              <c:strCache>
                <c:ptCount val="1"/>
                <c:pt idx="0">
                  <c:v>Количество призовых мест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'[Диаграмма в Microsoft Office PowerPoint]Sheet1'!$B$1:$D$1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'[Диаграмма в Microsoft Office PowerPoint]Sheet1'!$B$3:$D$3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axId val="66337792"/>
        <c:axId val="66355968"/>
      </c:barChart>
      <c:catAx>
        <c:axId val="663377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6355968"/>
        <c:crosses val="autoZero"/>
        <c:auto val="1"/>
        <c:lblAlgn val="ctr"/>
        <c:lblOffset val="100"/>
      </c:catAx>
      <c:valAx>
        <c:axId val="663559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63377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'[Диаграмма в Microsoft Office PowerPoint]Sheet1'!$A$2</c:f>
              <c:strCache>
                <c:ptCount val="1"/>
                <c:pt idx="0">
                  <c:v>Всего участников СОШ №12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'[Диаграмма в Microsoft Office PowerPoint]Sheet1'!$B$1:$D$1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'[Диаграмма в Microsoft Office PowerPoint]Sheet1'!$B$2:$D$2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27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PowerPoint]Sheet1'!$A$3</c:f>
              <c:strCache>
                <c:ptCount val="1"/>
                <c:pt idx="0">
                  <c:v>Количество призовых мест СОШ №12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'[Диаграмма в Microsoft Office PowerPoint]Sheet1'!$B$1:$D$1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'[Диаграмма в Microsoft Office PowerPoint]Sheet1'!$B$3:$D$3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axId val="66423040"/>
        <c:axId val="66441216"/>
      </c:barChart>
      <c:catAx>
        <c:axId val="664230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6441216"/>
        <c:crosses val="autoZero"/>
        <c:auto val="1"/>
        <c:lblAlgn val="ctr"/>
        <c:lblOffset val="100"/>
      </c:catAx>
      <c:valAx>
        <c:axId val="664412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664230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depthPercent val="100"/>
      <c:perspective val="30"/>
    </c:view3D>
    <c:plotArea>
      <c:layout>
        <c:manualLayout>
          <c:layoutTarget val="inner"/>
          <c:xMode val="edge"/>
          <c:yMode val="edge"/>
          <c:x val="0.10882175399175503"/>
          <c:y val="0.14171875000000073"/>
          <c:w val="0.70966101425955774"/>
          <c:h val="0.6891195866141763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2009 - 10 уч.г.</c:v>
                </c:pt>
              </c:strCache>
            </c:strRef>
          </c:tx>
          <c:spPr>
            <a:solidFill>
              <a:schemeClr val="lt1"/>
            </a:solidFill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8 класс</c:v>
                </c:pt>
                <c:pt idx="1">
                  <c:v>9 класс</c:v>
                </c:pt>
                <c:pt idx="2">
                  <c:v>10 класс</c:v>
                </c:pt>
                <c:pt idx="3">
                  <c:v>11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2010 - 11 уч.г.</c:v>
                </c:pt>
              </c:strCache>
            </c:strRef>
          </c:tx>
          <c:dLbls>
            <c:dLbl>
              <c:idx val="0"/>
              <c:layout>
                <c:manualLayout>
                  <c:x val="1.451027811366388E-2"/>
                  <c:y val="-3.1250000000000114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4.8367593712212824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8 класс</c:v>
                </c:pt>
                <c:pt idx="1">
                  <c:v>9 класс</c:v>
                </c:pt>
                <c:pt idx="2">
                  <c:v>10 класс</c:v>
                </c:pt>
                <c:pt idx="3">
                  <c:v>11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</c:ser>
        <c:shape val="box"/>
        <c:axId val="101798656"/>
        <c:axId val="101800192"/>
        <c:axId val="0"/>
      </c:bar3DChart>
      <c:catAx>
        <c:axId val="101798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1800192"/>
        <c:crosses val="autoZero"/>
        <c:auto val="1"/>
        <c:lblAlgn val="ctr"/>
        <c:lblOffset val="100"/>
      </c:catAx>
      <c:valAx>
        <c:axId val="101800192"/>
        <c:scaling>
          <c:orientation val="minMax"/>
        </c:scaling>
        <c:axPos val="l"/>
        <c:majorGridlines/>
        <c:numFmt formatCode="General" sourceLinked="1"/>
        <c:tickLblPos val="nextTo"/>
        <c:crossAx val="1017986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656418703405727"/>
          <c:y val="0.42973868110236363"/>
          <c:w val="0.21215004109975968"/>
          <c:h val="0.3811476377952758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103"/>
      <c:depthPercent val="100"/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11 (12) класс</c:v>
                </c:pt>
              </c:strCache>
            </c:strRef>
          </c:tx>
          <c:dLbls>
            <c:showVal val="1"/>
          </c:dLbls>
          <c:cat>
            <c:strRef>
              <c:f>Sheet1!$B$1:$D$1</c:f>
              <c:strCache>
                <c:ptCount val="3"/>
                <c:pt idx="0">
                  <c:v>2009 г</c:v>
                </c:pt>
                <c:pt idx="1">
                  <c:v>2010 г</c:v>
                </c:pt>
                <c:pt idx="2">
                  <c:v>2011 г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">
                  <c:v>123</c:v>
                </c:pt>
                <c:pt idx="1">
                  <c:v>78</c:v>
                </c:pt>
                <c:pt idx="2">
                  <c:v>78</c:v>
                </c:pt>
              </c:numCache>
            </c:numRef>
          </c:val>
        </c:ser>
        <c:dLbls>
          <c:showVal val="1"/>
        </c:dLbls>
        <c:gapWidth val="75"/>
        <c:shape val="box"/>
        <c:axId val="97948800"/>
        <c:axId val="97950336"/>
        <c:axId val="0"/>
      </c:bar3DChart>
      <c:catAx>
        <c:axId val="97948800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97950336"/>
        <c:crosses val="autoZero"/>
        <c:auto val="1"/>
        <c:lblAlgn val="ctr"/>
        <c:lblOffset val="100"/>
        <c:tickLblSkip val="1"/>
        <c:tickMarkSkip val="1"/>
      </c:catAx>
      <c:valAx>
        <c:axId val="97950336"/>
        <c:scaling>
          <c:orientation val="minMax"/>
          <c:min val="0"/>
        </c:scaling>
        <c:axPos val="l"/>
        <c:numFmt formatCode="0" sourceLinked="0"/>
        <c:maj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9794880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2011 - план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axId val="102067584"/>
        <c:axId val="102081664"/>
      </c:barChart>
      <c:catAx>
        <c:axId val="102067584"/>
        <c:scaling>
          <c:orientation val="minMax"/>
        </c:scaling>
        <c:delete val="1"/>
        <c:axPos val="b"/>
        <c:tickLblPos val="nextTo"/>
        <c:crossAx val="102081664"/>
        <c:crosses val="autoZero"/>
        <c:auto val="1"/>
        <c:lblAlgn val="ctr"/>
        <c:lblOffset val="100"/>
      </c:catAx>
      <c:valAx>
        <c:axId val="102081664"/>
        <c:scaling>
          <c:orientation val="minMax"/>
        </c:scaling>
        <c:axPos val="l"/>
        <c:majorGridlines/>
        <c:numFmt formatCode="General" sourceLinked="1"/>
        <c:tickLblPos val="nextTo"/>
        <c:crossAx val="10206758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26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6548386975300972"/>
          <c:y val="4.7968749999999998E-2"/>
          <c:w val="0.54809039114013181"/>
          <c:h val="0.80457283464566931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 5 лет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18</c:v>
                </c:pt>
                <c:pt idx="2">
                  <c:v>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5 - 10 лет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</c:v>
                </c:pt>
                <c:pt idx="1">
                  <c:v>17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более 10 лет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7</c:v>
                </c:pt>
              </c:numCache>
            </c:numRef>
          </c:val>
        </c:ser>
        <c:shape val="box"/>
        <c:axId val="102286848"/>
        <c:axId val="102288384"/>
        <c:axId val="0"/>
      </c:bar3DChart>
      <c:catAx>
        <c:axId val="102286848"/>
        <c:scaling>
          <c:orientation val="minMax"/>
        </c:scaling>
        <c:axPos val="b"/>
        <c:tickLblPos val="nextTo"/>
        <c:crossAx val="102288384"/>
        <c:crosses val="autoZero"/>
        <c:auto val="1"/>
        <c:lblAlgn val="ctr"/>
        <c:lblOffset val="100"/>
      </c:catAx>
      <c:valAx>
        <c:axId val="102288384"/>
        <c:scaling>
          <c:orientation val="minMax"/>
        </c:scaling>
        <c:axPos val="l"/>
        <c:majorGridlines/>
        <c:numFmt formatCode="General" sourceLinked="1"/>
        <c:tickLblPos val="nextTo"/>
        <c:crossAx val="1022868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9594467999192441"/>
          <c:y val="1.6560958483666868E-2"/>
          <c:w val="0.7696759395047017"/>
          <c:h val="0.8045728346456693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axId val="102356480"/>
        <c:axId val="102358016"/>
      </c:barChart>
      <c:catAx>
        <c:axId val="102356480"/>
        <c:scaling>
          <c:orientation val="minMax"/>
        </c:scaling>
        <c:axPos val="b"/>
        <c:numFmt formatCode="General" sourceLinked="1"/>
        <c:tickLblPos val="nextTo"/>
        <c:crossAx val="102358016"/>
        <c:crosses val="autoZero"/>
        <c:auto val="1"/>
        <c:lblAlgn val="ctr"/>
        <c:lblOffset val="100"/>
      </c:catAx>
      <c:valAx>
        <c:axId val="102358016"/>
        <c:scaling>
          <c:orientation val="minMax"/>
        </c:scaling>
        <c:axPos val="l"/>
        <c:majorGridlines/>
        <c:numFmt formatCode="General" sourceLinked="1"/>
        <c:tickLblPos val="nextTo"/>
        <c:crossAx val="10235648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/>
      </a:pPr>
      <a:endParaRPr lang="ru-RU"/>
    </a:p>
  </c:txPr>
  <c:externalData r:id="rId1"/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1132925719528678"/>
          <c:y val="4.7968749999999998E-2"/>
          <c:w val="0.76967593950470214"/>
          <c:h val="0.8045728346456693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189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246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246</c:v>
                </c:pt>
              </c:numCache>
            </c:numRef>
          </c:val>
        </c:ser>
        <c:axId val="101844096"/>
        <c:axId val="101845632"/>
      </c:barChart>
      <c:catAx>
        <c:axId val="101844096"/>
        <c:scaling>
          <c:orientation val="minMax"/>
        </c:scaling>
        <c:axPos val="b"/>
        <c:numFmt formatCode="General" sourceLinked="1"/>
        <c:tickLblPos val="nextTo"/>
        <c:crossAx val="101845632"/>
        <c:crosses val="autoZero"/>
        <c:auto val="1"/>
        <c:lblAlgn val="ctr"/>
        <c:lblOffset val="100"/>
      </c:catAx>
      <c:valAx>
        <c:axId val="101845632"/>
        <c:scaling>
          <c:orientation val="minMax"/>
        </c:scaling>
        <c:axPos val="l"/>
        <c:majorGridlines/>
        <c:numFmt formatCode="General" sourceLinked="1"/>
        <c:tickLblPos val="nextTo"/>
        <c:crossAx val="10184409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/>
      </a:pPr>
      <a:endParaRPr lang="ru-RU"/>
    </a:p>
  </c:txPr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548386975300972"/>
          <c:y val="4.7968749999999998E-2"/>
          <c:w val="0.54809039114013181"/>
          <c:h val="0.8045728346456693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</c:ser>
        <c:axId val="102716544"/>
        <c:axId val="102718080"/>
      </c:barChart>
      <c:catAx>
        <c:axId val="102716544"/>
        <c:scaling>
          <c:orientation val="minMax"/>
        </c:scaling>
        <c:axPos val="b"/>
        <c:numFmt formatCode="General" sourceLinked="1"/>
        <c:tickLblPos val="nextTo"/>
        <c:crossAx val="102718080"/>
        <c:crosses val="autoZero"/>
        <c:auto val="1"/>
        <c:lblAlgn val="ctr"/>
        <c:lblOffset val="100"/>
      </c:catAx>
      <c:valAx>
        <c:axId val="102718080"/>
        <c:scaling>
          <c:orientation val="minMax"/>
        </c:scaling>
        <c:axPos val="l"/>
        <c:majorGridlines/>
        <c:numFmt formatCode="General" sourceLinked="1"/>
        <c:tickLblPos val="nextTo"/>
        <c:crossAx val="1027165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обучающихся, приходящихся на 1 компьютер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22.67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обучающихся, приходящихся на 1 компьютер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план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обучающихся, приходящихся на 1 компьютер</c:v>
                </c:pt>
              </c:strCache>
            </c:strRef>
          </c:cat>
          <c:val>
            <c:numRef>
              <c:f>Лист1!$D$2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обучающихся, приходящихся на 1 компьютер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13.2</c:v>
                </c:pt>
              </c:numCache>
            </c:numRef>
          </c:val>
        </c:ser>
        <c:axId val="102529280"/>
        <c:axId val="102539264"/>
      </c:barChart>
      <c:catAx>
        <c:axId val="102529280"/>
        <c:scaling>
          <c:orientation val="minMax"/>
        </c:scaling>
        <c:axPos val="b"/>
        <c:numFmt formatCode="General" sourceLinked="1"/>
        <c:majorTickMark val="none"/>
        <c:tickLblPos val="nextTo"/>
        <c:crossAx val="102539264"/>
        <c:crosses val="autoZero"/>
        <c:auto val="1"/>
        <c:lblAlgn val="ctr"/>
        <c:lblOffset val="100"/>
      </c:catAx>
      <c:valAx>
        <c:axId val="10253926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25292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798"/>
      </a:pPr>
      <a:endParaRPr lang="ru-RU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учителей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0.72000000000000064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учителей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0.83000000000000063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2011 - план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учителей</c:v>
                </c:pt>
              </c:strCache>
            </c:strRef>
          </c:cat>
          <c:val>
            <c:numRef>
              <c:f>Лист1!$D$2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 учителей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0.97000000000000064</c:v>
                </c:pt>
              </c:numCache>
            </c:numRef>
          </c:val>
        </c:ser>
        <c:axId val="102935936"/>
        <c:axId val="102950016"/>
      </c:barChart>
      <c:catAx>
        <c:axId val="102935936"/>
        <c:scaling>
          <c:orientation val="minMax"/>
        </c:scaling>
        <c:delete val="1"/>
        <c:axPos val="b"/>
        <c:tickLblPos val="nextTo"/>
        <c:crossAx val="102950016"/>
        <c:crosses val="autoZero"/>
        <c:auto val="1"/>
        <c:lblAlgn val="ctr"/>
        <c:lblOffset val="100"/>
      </c:catAx>
      <c:valAx>
        <c:axId val="102950016"/>
        <c:scaling>
          <c:orientation val="minMax"/>
        </c:scaling>
        <c:axPos val="l"/>
        <c:majorGridlines/>
        <c:numFmt formatCode="0%" sourceLinked="1"/>
        <c:tickLblPos val="nextTo"/>
        <c:crossAx val="10293593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798"/>
      </a:pPr>
      <a:endParaRPr lang="ru-RU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888943569553826E-2"/>
          <c:y val="5.3857908170947384E-2"/>
          <c:w val="0.5878838582677165"/>
          <c:h val="0.8682965628683918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spPr>
            <a:solidFill>
              <a:schemeClr val="accent5"/>
            </a:solidFill>
            <a:ln w="25399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mtClean="0"/>
                      <a:t>10</a:t>
                    </a:r>
                    <a:r>
                      <a:rPr lang="ru-RU" sz="1800" b="0" i="0" u="none" strike="noStrike" baseline="0" smtClean="0"/>
                      <a:t>%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mtClean="0"/>
                      <a:t>20</a:t>
                    </a:r>
                    <a:r>
                      <a:rPr lang="ru-RU" sz="1800" b="0" i="0" u="none" strike="noStrike" baseline="0" smtClean="0"/>
                      <a:t>%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 - план</c:v>
                </c:pt>
              </c:strCache>
            </c:strRef>
          </c:tx>
          <c:spPr>
            <a:solidFill>
              <a:schemeClr val="lt1"/>
            </a:solidFill>
            <a:ln w="25399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mtClean="0"/>
                      <a:t>40</a:t>
                    </a:r>
                    <a:r>
                      <a:rPr lang="ru-RU" sz="1800" b="0" i="0" u="none" strike="noStrike" baseline="0" smtClean="0"/>
                      <a:t>%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mtClean="0"/>
                      <a:t>30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axId val="103082240"/>
        <c:axId val="103251968"/>
      </c:barChart>
      <c:catAx>
        <c:axId val="103082240"/>
        <c:scaling>
          <c:orientation val="minMax"/>
        </c:scaling>
        <c:delete val="1"/>
        <c:axPos val="b"/>
        <c:numFmt formatCode="General" sourceLinked="1"/>
        <c:tickLblPos val="nextTo"/>
        <c:crossAx val="103251968"/>
        <c:crosses val="autoZero"/>
        <c:auto val="1"/>
        <c:lblAlgn val="ctr"/>
        <c:lblOffset val="100"/>
      </c:catAx>
      <c:valAx>
        <c:axId val="103251968"/>
        <c:scaling>
          <c:orientation val="minMax"/>
        </c:scaling>
        <c:axPos val="l"/>
        <c:majorGridlines/>
        <c:numFmt formatCode="General" sourceLinked="1"/>
        <c:tickLblPos val="nextTo"/>
        <c:crossAx val="10308224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dLbl>
              <c:idx val="0"/>
              <c:layout>
                <c:manualLayout>
                  <c:x val="1.0288065843621401E-2"/>
                  <c:y val="-5.2173913043478438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Доля обучающихся, не завершивших среднее образование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dLbl>
              <c:idx val="0"/>
              <c:layout>
                <c:manualLayout>
                  <c:x val="2.6748971193415641E-2"/>
                  <c:y val="-4.1739130434782612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Доля обучающихся, не завершивших среднее образование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5.0999999999999996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dLbls>
            <c:dLbl>
              <c:idx val="0"/>
              <c:layout>
                <c:manualLayout>
                  <c:x val="3.0864197530864296E-2"/>
                  <c:y val="-4.1739130434782612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Доля обучающихся, не завершивших среднее образование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</c:ser>
        <c:shape val="box"/>
        <c:axId val="104645376"/>
        <c:axId val="104646912"/>
        <c:axId val="0"/>
      </c:bar3DChart>
      <c:catAx>
        <c:axId val="104645376"/>
        <c:scaling>
          <c:orientation val="minMax"/>
        </c:scaling>
        <c:delete val="1"/>
        <c:axPos val="b"/>
        <c:numFmt formatCode="General" sourceLinked="1"/>
        <c:tickLblPos val="nextTo"/>
        <c:crossAx val="104646912"/>
        <c:crosses val="autoZero"/>
        <c:auto val="1"/>
        <c:lblAlgn val="ctr"/>
        <c:lblOffset val="100"/>
      </c:catAx>
      <c:valAx>
        <c:axId val="104646912"/>
        <c:scaling>
          <c:orientation val="minMax"/>
        </c:scaling>
        <c:axPos val="l"/>
        <c:majorGridlines/>
        <c:numFmt formatCode="General" sourceLinked="1"/>
        <c:tickLblPos val="nextTo"/>
        <c:crossAx val="1046453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 г.</c:v>
                </c:pt>
              </c:strCache>
            </c:strRef>
          </c:tx>
          <c:spPr>
            <a:solidFill>
              <a:schemeClr val="accent1"/>
            </a:solidFill>
            <a:ln w="25388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199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-негативное отношение к асоциальным явлениям (алкоголизму, наркомании, преступности)</c:v>
                </c:pt>
                <c:pt idx="1">
                  <c:v>- позитивное отношение к труду и учебе</c:v>
                </c:pt>
                <c:pt idx="2">
                  <c:v>- позитивное отношение к родителям, старшему поколению</c:v>
                </c:pt>
                <c:pt idx="3">
                  <c:v>- выявление уровня толерантности</c:v>
                </c:pt>
                <c:pt idx="4">
                  <c:v>- позитивное отношение к здоровью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79</c:v>
                </c:pt>
                <c:pt idx="2">
                  <c:v>92</c:v>
                </c:pt>
                <c:pt idx="3">
                  <c:v>96</c:v>
                </c:pt>
                <c:pt idx="4">
                  <c:v>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 г. - план</c:v>
                </c:pt>
              </c:strCache>
            </c:strRef>
          </c:tx>
          <c:dLbls>
            <c:txPr>
              <a:bodyPr/>
              <a:lstStyle/>
              <a:p>
                <a:pPr>
                  <a:defRPr sz="1199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-негативное отношение к асоциальным явлениям (алкоголизму, наркомании, преступности)</c:v>
                </c:pt>
                <c:pt idx="1">
                  <c:v>- позитивное отношение к труду и учебе</c:v>
                </c:pt>
                <c:pt idx="2">
                  <c:v>- позитивное отношение к родителям, старшему поколению</c:v>
                </c:pt>
                <c:pt idx="3">
                  <c:v>- выявление уровня толерантности</c:v>
                </c:pt>
                <c:pt idx="4">
                  <c:v>- позитивное отношение к здоровью</c:v>
                </c:pt>
              </c:strCache>
            </c:strRef>
          </c:cat>
          <c:val>
            <c:numRef>
              <c:f>Лист1!$C$2:$C$6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spPr>
            <a:solidFill>
              <a:schemeClr val="lt1"/>
            </a:solidFill>
            <a:ln w="25388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199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-негативное отношение к асоциальным явлениям (алкоголизму, наркомании, преступности)</c:v>
                </c:pt>
                <c:pt idx="1">
                  <c:v>- позитивное отношение к труду и учебе</c:v>
                </c:pt>
                <c:pt idx="2">
                  <c:v>- позитивное отношение к родителям, старшему поколению</c:v>
                </c:pt>
                <c:pt idx="3">
                  <c:v>- выявление уровня толерантности</c:v>
                </c:pt>
                <c:pt idx="4">
                  <c:v>- позитивное отношение к здоровью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87</c:v>
                </c:pt>
                <c:pt idx="1">
                  <c:v>85</c:v>
                </c:pt>
                <c:pt idx="2">
                  <c:v>100</c:v>
                </c:pt>
                <c:pt idx="3">
                  <c:v>98</c:v>
                </c:pt>
                <c:pt idx="4">
                  <c:v>80</c:v>
                </c:pt>
              </c:numCache>
            </c:numRef>
          </c:val>
        </c:ser>
        <c:axId val="81813504"/>
        <c:axId val="81815040"/>
      </c:barChart>
      <c:catAx>
        <c:axId val="81813504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050"/>
            </a:pPr>
            <a:endParaRPr lang="ru-RU"/>
          </a:p>
        </c:txPr>
        <c:crossAx val="81815040"/>
        <c:crosses val="autoZero"/>
        <c:auto val="1"/>
        <c:lblAlgn val="ctr"/>
        <c:lblOffset val="100"/>
      </c:catAx>
      <c:valAx>
        <c:axId val="818150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99"/>
            </a:pPr>
            <a:endParaRPr lang="ru-RU"/>
          </a:p>
        </c:txPr>
        <c:crossAx val="818135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199"/>
          </a:pPr>
          <a:endParaRPr lang="ru-RU"/>
        </a:p>
      </c:txPr>
    </c:legend>
    <c:plotVisOnly val="1"/>
    <c:dispBlanksAs val="gap"/>
  </c:chart>
  <c:txPr>
    <a:bodyPr/>
    <a:lstStyle/>
    <a:p>
      <a:pPr>
        <a:defRPr sz="1799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chemeClr val="accent1"/>
            </a:solidFill>
            <a:ln w="25367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0"/>
                  <c:y val="4.1543026706231452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3.5608308605341282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3.8575667655786391E-2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99.4</c:v>
                </c:pt>
                <c:pt idx="1">
                  <c:v>99.5</c:v>
                </c:pt>
                <c:pt idx="2">
                  <c:v>99.6</c:v>
                </c:pt>
              </c:numCache>
            </c:numRef>
          </c:val>
        </c:ser>
        <c:axId val="97812480"/>
        <c:axId val="97814016"/>
      </c:barChart>
      <c:catAx>
        <c:axId val="97812480"/>
        <c:scaling>
          <c:orientation val="minMax"/>
        </c:scaling>
        <c:axPos val="b"/>
        <c:numFmt formatCode="General" sourceLinked="1"/>
        <c:tickLblPos val="nextTo"/>
        <c:crossAx val="97814016"/>
        <c:crosses val="autoZero"/>
        <c:auto val="1"/>
        <c:lblAlgn val="ctr"/>
        <c:lblOffset val="100"/>
      </c:catAx>
      <c:valAx>
        <c:axId val="978140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781248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39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/>
          </c:spPr>
          <c:dLbls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Художественно- эстетическое</c:v>
                </c:pt>
                <c:pt idx="1">
                  <c:v>Научно - техническое</c:v>
                </c:pt>
                <c:pt idx="2">
                  <c:v>Военно - патриотическое</c:v>
                </c:pt>
                <c:pt idx="3">
                  <c:v>Социально-педагогическое</c:v>
                </c:pt>
                <c:pt idx="4">
                  <c:v>Эколого - биологическое</c:v>
                </c:pt>
                <c:pt idx="5">
                  <c:v>Спортивно - техническое</c:v>
                </c:pt>
                <c:pt idx="6">
                  <c:v>Физкультурно - спортивное</c:v>
                </c:pt>
                <c:pt idx="7">
                  <c:v>Культурологическое</c:v>
                </c:pt>
                <c:pt idx="8">
                  <c:v>Естественно - научное</c:v>
                </c:pt>
                <c:pt idx="9">
                  <c:v>Туристско - краеведческое</c:v>
                </c:pt>
                <c:pt idx="10">
                  <c:v>Социально - экономическое</c:v>
                </c:pt>
                <c:pt idx="11">
                  <c:v>Другое</c:v>
                </c:pt>
                <c:pt idx="12">
                  <c:v>Трудоустройство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60</c:v>
                </c:pt>
                <c:pt idx="1">
                  <c:v>14</c:v>
                </c:pt>
                <c:pt idx="2">
                  <c:v>44</c:v>
                </c:pt>
                <c:pt idx="3">
                  <c:v>30</c:v>
                </c:pt>
                <c:pt idx="4">
                  <c:v>20</c:v>
                </c:pt>
                <c:pt idx="5">
                  <c:v>12</c:v>
                </c:pt>
                <c:pt idx="6">
                  <c:v>67</c:v>
                </c:pt>
                <c:pt idx="7">
                  <c:v>13</c:v>
                </c:pt>
                <c:pt idx="8">
                  <c:v>93</c:v>
                </c:pt>
                <c:pt idx="9">
                  <c:v>12</c:v>
                </c:pt>
                <c:pt idx="10">
                  <c:v>5</c:v>
                </c:pt>
                <c:pt idx="11">
                  <c:v>30</c:v>
                </c:pt>
                <c:pt idx="12">
                  <c:v>11</c:v>
                </c:pt>
              </c:numCache>
            </c:numRef>
          </c:val>
        </c:ser>
      </c:pie3DChart>
      <c:spPr>
        <a:noFill/>
        <a:ln w="25402">
          <a:noFill/>
        </a:ln>
      </c:spPr>
    </c:plotArea>
    <c:legend>
      <c:legendPos val="r"/>
      <c:layout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dLbls>
            <c:showVal val="1"/>
          </c:dLbls>
          <c:val>
            <c:numRef>
              <c:f>Лист1!$A$2</c:f>
            </c:numRef>
          </c:val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val>
            <c:numRef>
              <c:f>Лист1!$B$2</c:f>
              <c:numCache>
                <c:formatCode>0%</c:formatCode>
                <c:ptCount val="1"/>
                <c:pt idx="0">
                  <c:v>0.87000000000000166</c:v>
                </c:pt>
              </c:numCache>
            </c:numRef>
          </c:val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2011 г. - план</c:v>
                </c:pt>
              </c:strCache>
            </c:strRef>
          </c:tx>
          <c:dLbls>
            <c:showVal val="1"/>
          </c:dLbls>
          <c:val>
            <c:numRef>
              <c:f>Лист1!$C$2</c:f>
            </c:numRef>
          </c:val>
        </c:ser>
        <c:ser>
          <c:idx val="3"/>
          <c:order val="3"/>
          <c:tx>
            <c:strRef>
              <c:f>Лист1!$D$1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val>
            <c:numRef>
              <c:f>Лист1!$D$2</c:f>
              <c:numCache>
                <c:formatCode>0%</c:formatCode>
                <c:ptCount val="1"/>
                <c:pt idx="0">
                  <c:v>0.94000000000000061</c:v>
                </c:pt>
              </c:numCache>
            </c:numRef>
          </c:val>
        </c:ser>
        <c:ser>
          <c:idx val="4"/>
          <c:order val="4"/>
          <c:tx>
            <c:strRef>
              <c:f>Лист1!$E$1</c:f>
              <c:strCache>
                <c:ptCount val="1"/>
                <c:pt idx="0">
                  <c:v>2011 г.</c:v>
                </c:pt>
              </c:strCache>
            </c:strRef>
          </c:tx>
          <c:dLbls>
            <c:showVal val="1"/>
          </c:dLbls>
          <c:val>
            <c:numRef>
              <c:f>Лист1!$E$2</c:f>
              <c:numCache>
                <c:formatCode>0%</c:formatCode>
                <c:ptCount val="1"/>
                <c:pt idx="0">
                  <c:v>0.99</c:v>
                </c:pt>
              </c:numCache>
            </c:numRef>
          </c:val>
        </c:ser>
        <c:axId val="81953920"/>
        <c:axId val="81955456"/>
      </c:barChart>
      <c:catAx>
        <c:axId val="81953920"/>
        <c:scaling>
          <c:orientation val="minMax"/>
        </c:scaling>
        <c:delete val="1"/>
        <c:axPos val="b"/>
        <c:numFmt formatCode="General" sourceLinked="1"/>
        <c:tickLblPos val="nextTo"/>
        <c:crossAx val="81955456"/>
        <c:crosses val="autoZero"/>
        <c:auto val="1"/>
        <c:lblAlgn val="ctr"/>
        <c:lblOffset val="100"/>
      </c:catAx>
      <c:valAx>
        <c:axId val="81955456"/>
        <c:scaling>
          <c:orientation val="minMax"/>
        </c:scaling>
        <c:axPos val="l"/>
        <c:majorGridlines/>
        <c:numFmt formatCode="0%" sourceLinked="1"/>
        <c:tickLblPos val="nextTo"/>
        <c:crossAx val="8195392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0.11271676300578062"/>
          <c:y val="4.0160642570281097E-2"/>
          <c:w val="0.8583815028901759"/>
          <c:h val="0.83534136546184734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FFFF00"/>
                </a:gs>
                <a:gs pos="100000">
                  <a:srgbClr val="FF6600"/>
                </a:gs>
              </a:gsLst>
              <a:lin ang="2700000" scaled="1"/>
            </a:gradFill>
            <a:ln w="11868">
              <a:solidFill>
                <a:schemeClr val="tx1"/>
              </a:solidFill>
              <a:prstDash val="solid"/>
            </a:ln>
          </c:spPr>
          <c:dLbls>
            <c:dLbl>
              <c:idx val="1"/>
              <c:layout>
                <c:manualLayout>
                  <c:x val="8.6689787567491511E-4"/>
                  <c:y val="-1.3857459017080644E-18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8.6685044569131725E-4"/>
                  <c:y val="5.370113197836251E-3"/>
                </c:manualLayout>
              </c:layout>
              <c:dLblPos val="outEnd"/>
              <c:showVal val="1"/>
            </c:dLbl>
            <c:spPr>
              <a:noFill/>
              <a:ln w="23735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38</c:v>
                </c:pt>
                <c:pt idx="1">
                  <c:v>76</c:v>
                </c:pt>
              </c:numCache>
            </c:numRef>
          </c:val>
        </c:ser>
        <c:dLbls>
          <c:showVal val="1"/>
        </c:dLbls>
        <c:axId val="67256320"/>
        <c:axId val="67257856"/>
      </c:barChart>
      <c:catAx>
        <c:axId val="67256320"/>
        <c:scaling>
          <c:orientation val="minMax"/>
        </c:scaling>
        <c:axPos val="b"/>
        <c:numFmt formatCode="General" sourceLinked="1"/>
        <c:tickLblPos val="nextTo"/>
        <c:spPr>
          <a:ln w="29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257856"/>
        <c:crosses val="autoZero"/>
        <c:auto val="1"/>
        <c:lblAlgn val="ctr"/>
        <c:lblOffset val="100"/>
        <c:tickLblSkip val="1"/>
        <c:tickMarkSkip val="1"/>
      </c:catAx>
      <c:valAx>
        <c:axId val="67257856"/>
        <c:scaling>
          <c:orientation val="minMax"/>
        </c:scaling>
        <c:axPos val="l"/>
        <c:majorGridlines>
          <c:spPr>
            <a:ln w="2967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631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2.6011717575550927E-2"/>
              <c:y val="0.43373472712462785"/>
            </c:manualLayout>
          </c:layout>
          <c:spPr>
            <a:noFill/>
            <a:ln w="23735">
              <a:noFill/>
            </a:ln>
          </c:spPr>
        </c:title>
        <c:numFmt formatCode="General" sourceLinked="1"/>
        <c:tickLblPos val="nextTo"/>
        <c:spPr>
          <a:ln w="29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6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256320"/>
        <c:crosses val="autoZero"/>
        <c:crossBetween val="between"/>
        <c:majorUnit val="20"/>
      </c:valAx>
      <c:spPr>
        <a:noFill/>
        <a:ln w="25437">
          <a:noFill/>
        </a:ln>
      </c:spPr>
    </c:plotArea>
    <c:plotVisOnly val="1"/>
    <c:dispBlanksAs val="gap"/>
  </c:chart>
  <c:spPr>
    <a:solidFill>
      <a:schemeClr val="bg1">
        <a:alpha val="60001"/>
      </a:schemeClr>
    </a:solidFill>
    <a:ln>
      <a:noFill/>
    </a:ln>
  </c:spPr>
  <c:txPr>
    <a:bodyPr/>
    <a:lstStyle/>
    <a:p>
      <a:pPr>
        <a:defRPr sz="9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Охвачено услугами дополнительного образования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Охвачено услугами дополнительного образования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2011 - план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Охвачено услугами дополнительного образования</c:v>
                </c:pt>
              </c:strCache>
            </c:strRef>
          </c:cat>
          <c:val>
            <c:numRef>
              <c:f>Лист1!$D$2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Охвачено услугами дополнительного образования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</c:ser>
        <c:axId val="81590144"/>
        <c:axId val="81591680"/>
      </c:barChart>
      <c:catAx>
        <c:axId val="81590144"/>
        <c:scaling>
          <c:orientation val="minMax"/>
        </c:scaling>
        <c:axPos val="b"/>
        <c:numFmt formatCode="General" sourceLinked="1"/>
        <c:tickLblPos val="nextTo"/>
        <c:crossAx val="81591680"/>
        <c:crosses val="autoZero"/>
        <c:auto val="1"/>
        <c:lblAlgn val="ctr"/>
        <c:lblOffset val="100"/>
      </c:catAx>
      <c:valAx>
        <c:axId val="81591680"/>
        <c:scaling>
          <c:orientation val="minMax"/>
        </c:scaling>
        <c:axPos val="l"/>
        <c:majorGridlines/>
        <c:numFmt formatCode="General" sourceLinked="1"/>
        <c:tickLblPos val="nextTo"/>
        <c:crossAx val="8159014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'[Диаграмма в Microsoft Office PowerPoint]Sheet1'!$A$2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showVal val="1"/>
          </c:dLbls>
          <c:cat>
            <c:strRef>
              <c:f>'[Диаграмма в Microsoft Office PowerPoint]Sheet1'!$B$1:$E$1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'[Диаграмма в Microsoft Office PowerPoint]Sheet1'!$B$2:$E$2</c:f>
              <c:numCache>
                <c:formatCode>General</c:formatCode>
                <c:ptCount val="4"/>
                <c:pt idx="0">
                  <c:v>15</c:v>
                </c:pt>
                <c:pt idx="1">
                  <c:v>78</c:v>
                </c:pt>
                <c:pt idx="2">
                  <c:v>7</c:v>
                </c:pt>
                <c:pt idx="3">
                  <c:v>0.30000000000000032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PowerPoint]Sheet1'!$A$3</c:f>
              <c:strCache>
                <c:ptCount val="1"/>
                <c:pt idx="0">
                  <c:v>2010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PowerPoint]Sheet1'!$B$1:$E$1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'[Диаграмма в Microsoft Office PowerPoint]Sheet1'!$B$3:$E$3</c:f>
              <c:numCache>
                <c:formatCode>General</c:formatCode>
                <c:ptCount val="4"/>
                <c:pt idx="0">
                  <c:v>17</c:v>
                </c:pt>
                <c:pt idx="1">
                  <c:v>72</c:v>
                </c:pt>
                <c:pt idx="2">
                  <c:v>9.5</c:v>
                </c:pt>
                <c:pt idx="3">
                  <c:v>1.5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Office PowerPoint]Sheet1'!$A$4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lt1"/>
            </a:solidFill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showVal val="1"/>
          </c:dLbls>
          <c:cat>
            <c:strRef>
              <c:f>'[Диаграмма в Microsoft Office PowerPoint]Sheet1'!$B$1:$E$1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'[Диаграмма в Microsoft Office PowerPoint]Sheet1'!$B$4:$E$4</c:f>
              <c:numCache>
                <c:formatCode>General</c:formatCode>
                <c:ptCount val="4"/>
                <c:pt idx="0">
                  <c:v>33.590000000000003</c:v>
                </c:pt>
                <c:pt idx="1">
                  <c:v>62.5</c:v>
                </c:pt>
                <c:pt idx="2">
                  <c:v>3.9099999999999997</c:v>
                </c:pt>
                <c:pt idx="3">
                  <c:v>0</c:v>
                </c:pt>
              </c:numCache>
            </c:numRef>
          </c:val>
        </c:ser>
        <c:axId val="67274624"/>
        <c:axId val="67276160"/>
      </c:barChart>
      <c:catAx>
        <c:axId val="67274624"/>
        <c:scaling>
          <c:orientation val="minMax"/>
        </c:scaling>
        <c:axPos val="b"/>
        <c:majorTickMark val="none"/>
        <c:tickLblPos val="nextTo"/>
        <c:crossAx val="67276160"/>
        <c:crosses val="autoZero"/>
        <c:auto val="1"/>
        <c:lblAlgn val="ctr"/>
        <c:lblOffset val="100"/>
      </c:catAx>
      <c:valAx>
        <c:axId val="6727616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72746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33.9</c:v>
                </c:pt>
                <c:pt idx="1">
                  <c:v>58.8</c:v>
                </c:pt>
                <c:pt idx="2">
                  <c:v>56.3</c:v>
                </c:pt>
              </c:numCache>
            </c:numRef>
          </c:val>
        </c:ser>
        <c:axId val="82204544"/>
        <c:axId val="82206080"/>
      </c:barChart>
      <c:catAx>
        <c:axId val="82204544"/>
        <c:scaling>
          <c:orientation val="minMax"/>
        </c:scaling>
        <c:axPos val="b"/>
        <c:numFmt formatCode="General" sourceLinked="1"/>
        <c:tickLblPos val="nextTo"/>
        <c:crossAx val="82206080"/>
        <c:crosses val="autoZero"/>
        <c:auto val="1"/>
        <c:lblAlgn val="ctr"/>
        <c:lblOffset val="100"/>
      </c:catAx>
      <c:valAx>
        <c:axId val="82206080"/>
        <c:scaling>
          <c:orientation val="minMax"/>
        </c:scaling>
        <c:axPos val="l"/>
        <c:majorGridlines/>
        <c:numFmt formatCode="General" sourceLinked="1"/>
        <c:tickLblPos val="nextTo"/>
        <c:crossAx val="822045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8972276902887166E-2"/>
          <c:y val="4.9797242497972433E-2"/>
          <c:w val="0.70413385826771668"/>
          <c:h val="0.7971234617570589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9.3600000000000048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44.71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spPr>
            <a:solidFill>
              <a:srgbClr val="92D050"/>
            </a:solidFill>
            <a:ln w="25400" cap="flat" cmpd="sng" algn="ctr">
              <a:solidFill>
                <a:srgbClr val="92D050"/>
              </a:solidFill>
              <a:prstDash val="solid"/>
            </a:ln>
            <a:effectLst/>
          </c:spPr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18.8</c:v>
                </c:pt>
              </c:numCache>
            </c:numRef>
          </c:val>
        </c:ser>
        <c:axId val="82324480"/>
        <c:axId val="82330368"/>
      </c:barChart>
      <c:catAx>
        <c:axId val="82324480"/>
        <c:scaling>
          <c:orientation val="minMax"/>
        </c:scaling>
        <c:axPos val="b"/>
        <c:numFmt formatCode="General" sourceLinked="1"/>
        <c:tickLblPos val="nextTo"/>
        <c:crossAx val="82330368"/>
        <c:crosses val="autoZero"/>
        <c:auto val="1"/>
        <c:lblAlgn val="ctr"/>
        <c:lblOffset val="100"/>
      </c:catAx>
      <c:valAx>
        <c:axId val="82330368"/>
        <c:scaling>
          <c:orientation val="minMax"/>
        </c:scaling>
        <c:axPos val="l"/>
        <c:majorGridlines/>
        <c:numFmt formatCode="General" sourceLinked="1"/>
        <c:tickLblPos val="nextTo"/>
        <c:crossAx val="823244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5.5556666666666712E-2"/>
          <c:y val="7.6816730611196204E-2"/>
          <c:w val="0.93928892471135073"/>
          <c:h val="0.720105117862235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Lbls>
            <c:dLbl>
              <c:idx val="0"/>
              <c:layout>
                <c:manualLayout>
                  <c:x val="-4.8648291460512007E-2"/>
                  <c:y val="0.14140997336003891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2102411378327582E-2"/>
                  <c:y val="0.13131177379406736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313647155391649E-2"/>
                  <c:y val="0.15307856866443464"/>
                </c:manualLayout>
              </c:layout>
              <c:dLblPos val="r"/>
              <c:showVal val="1"/>
            </c:dLbl>
            <c:showVal val="1"/>
          </c:dLbls>
          <c:cat>
            <c:strRef>
              <c:f>Sheet1!$B$1:$D$1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3.3</c:v>
                </c:pt>
                <c:pt idx="1">
                  <c:v>4.5999999999999996</c:v>
                </c:pt>
                <c:pt idx="2">
                  <c:v>3.1</c:v>
                </c:pt>
              </c:numCache>
            </c:numRef>
          </c:val>
        </c:ser>
        <c:dLbls>
          <c:showVal val="1"/>
        </c:dLbls>
        <c:marker val="1"/>
        <c:axId val="82514688"/>
        <c:axId val="82516224"/>
      </c:lineChart>
      <c:catAx>
        <c:axId val="8251468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2516224"/>
        <c:crosses val="autoZero"/>
        <c:auto val="1"/>
        <c:lblAlgn val="ctr"/>
        <c:lblOffset val="100"/>
        <c:tickLblSkip val="1"/>
        <c:tickMarkSkip val="1"/>
      </c:catAx>
      <c:valAx>
        <c:axId val="82516224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25146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dLbls>
            <c:dLbl>
              <c:idx val="0"/>
              <c:layout>
                <c:manualLayout>
                  <c:x val="-4.450895016932753E-2"/>
                  <c:y val="-0.11483247820142002"/>
                </c:manualLayout>
              </c:layout>
              <c:showVal val="1"/>
            </c:dLbl>
            <c:dLbl>
              <c:idx val="1"/>
              <c:layout>
                <c:manualLayout>
                  <c:x val="-4.6444121915820112E-2"/>
                  <c:y val="-0.12121206032372103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34.809999999999995</c:v>
                </c:pt>
                <c:pt idx="1">
                  <c:v>21.759999999999987</c:v>
                </c:pt>
                <c:pt idx="2">
                  <c:v>60.55</c:v>
                </c:pt>
              </c:numCache>
            </c:numRef>
          </c:val>
        </c:ser>
        <c:marker val="1"/>
        <c:axId val="82565760"/>
        <c:axId val="82055552"/>
      </c:lineChart>
      <c:catAx>
        <c:axId val="82565760"/>
        <c:scaling>
          <c:orientation val="minMax"/>
        </c:scaling>
        <c:axPos val="b"/>
        <c:tickLblPos val="nextTo"/>
        <c:crossAx val="82055552"/>
        <c:crosses val="autoZero"/>
        <c:auto val="1"/>
        <c:lblAlgn val="ctr"/>
        <c:lblOffset val="100"/>
      </c:catAx>
      <c:valAx>
        <c:axId val="82055552"/>
        <c:scaling>
          <c:orientation val="minMax"/>
        </c:scaling>
        <c:axPos val="l"/>
        <c:majorGridlines/>
        <c:numFmt formatCode="General" sourceLinked="1"/>
        <c:tickLblPos val="nextTo"/>
        <c:crossAx val="82565760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4258025439127868E-2"/>
          <c:y val="0.15547640717855371"/>
          <c:w val="0.61763366347540305"/>
          <c:h val="0.66094852807125681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укомплектованность разноростовой мебелью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75%</a:t>
                    </a:r>
                    <a:endParaRPr lang="en-US"/>
                  </a:p>
                </c:rich>
              </c:tx>
              <c:dLblPos val="outEnd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83,3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75</c:v>
                </c:pt>
                <c:pt idx="1">
                  <c:v>79</c:v>
                </c:pt>
                <c:pt idx="2">
                  <c:v>83.3</c:v>
                </c:pt>
              </c:numCache>
            </c:numRef>
          </c:val>
        </c:ser>
        <c:axId val="82880768"/>
        <c:axId val="82997248"/>
      </c:barChart>
      <c:catAx>
        <c:axId val="82880768"/>
        <c:scaling>
          <c:orientation val="minMax"/>
        </c:scaling>
        <c:delete val="1"/>
        <c:axPos val="b"/>
        <c:numFmt formatCode="General" sourceLinked="1"/>
        <c:tickLblPos val="nextTo"/>
        <c:crossAx val="82997248"/>
        <c:crosses val="autoZero"/>
        <c:auto val="1"/>
        <c:lblAlgn val="ctr"/>
        <c:lblOffset val="100"/>
      </c:catAx>
      <c:valAx>
        <c:axId val="82997248"/>
        <c:scaling>
          <c:orientation val="minMax"/>
        </c:scaling>
        <c:axPos val="l"/>
        <c:majorGridlines/>
        <c:numFmt formatCode="General" sourceLinked="1"/>
        <c:tickLblPos val="nextTo"/>
        <c:crossAx val="82880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17517742716565"/>
          <c:y val="0.20771358376233956"/>
          <c:w val="0.25586066879641489"/>
          <c:h val="0.46990875864882931"/>
        </c:manualLayout>
      </c:layout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chemeClr val="accent1"/>
            </a:solidFill>
            <a:ln w="25367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65</c:v>
                </c:pt>
                <c:pt idx="1">
                  <c:v>61</c:v>
                </c:pt>
                <c:pt idx="2">
                  <c:v>53.2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58.7</c:v>
                </c:pt>
                <c:pt idx="1">
                  <c:v>61.4</c:v>
                </c:pt>
                <c:pt idx="2">
                  <c:v>60</c:v>
                </c:pt>
              </c:numCache>
            </c:numRef>
          </c:val>
        </c:ser>
        <c:axId val="98221056"/>
        <c:axId val="98226944"/>
      </c:barChart>
      <c:catAx>
        <c:axId val="98221056"/>
        <c:scaling>
          <c:orientation val="minMax"/>
        </c:scaling>
        <c:axPos val="b"/>
        <c:numFmt formatCode="General" sourceLinked="1"/>
        <c:tickLblPos val="nextTo"/>
        <c:crossAx val="98226944"/>
        <c:crosses val="autoZero"/>
        <c:auto val="1"/>
        <c:lblAlgn val="ctr"/>
        <c:lblOffset val="100"/>
      </c:catAx>
      <c:valAx>
        <c:axId val="982269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822105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 г.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mtClean="0"/>
                      <a:t>12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strRef>
              <c:f>Лист1!$A$2</c:f>
              <c:strCache>
                <c:ptCount val="1"/>
                <c:pt idx="0">
                  <c:v>Доля охваченных в целом по ОУ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 г. - план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mtClean="0"/>
                      <a:t>20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strRef>
              <c:f>Лист1!$A$2</c:f>
              <c:strCache>
                <c:ptCount val="1"/>
                <c:pt idx="0">
                  <c:v>Доля охваченных в целом по ОУ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spPr>
            <a:solidFill>
              <a:schemeClr val="lt1"/>
            </a:solidFill>
            <a:ln w="25379" cap="flat" cmpd="sng" algn="ctr">
              <a:solidFill>
                <a:schemeClr val="accent2"/>
              </a:solidFill>
              <a:prstDash val="solid"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mtClean="0"/>
                      <a:t>22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strRef>
              <c:f>Лист1!$A$2</c:f>
              <c:strCache>
                <c:ptCount val="1"/>
                <c:pt idx="0">
                  <c:v>Доля охваченных в целом по ОУ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axId val="83247104"/>
        <c:axId val="83248640"/>
      </c:barChart>
      <c:catAx>
        <c:axId val="83247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99"/>
            </a:pPr>
            <a:endParaRPr lang="ru-RU"/>
          </a:p>
        </c:txPr>
        <c:crossAx val="83248640"/>
        <c:crosses val="autoZero"/>
        <c:auto val="1"/>
        <c:lblAlgn val="ctr"/>
        <c:lblOffset val="100"/>
      </c:catAx>
      <c:valAx>
        <c:axId val="83248640"/>
        <c:scaling>
          <c:orientation val="minMax"/>
        </c:scaling>
        <c:axPos val="l"/>
        <c:majorGridlines/>
        <c:numFmt formatCode="General" sourceLinked="1"/>
        <c:tickLblPos val="nextTo"/>
        <c:crossAx val="8324710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399"/>
          </a:pPr>
          <a:endParaRPr lang="ru-RU"/>
        </a:p>
      </c:txPr>
    </c:legend>
    <c:plotVisOnly val="1"/>
    <c:dispBlanksAs val="gap"/>
  </c:chart>
  <c:txPr>
    <a:bodyPr/>
    <a:lstStyle/>
    <a:p>
      <a:pPr>
        <a:defRPr sz="1799"/>
      </a:pPr>
      <a:endParaRPr lang="ru-RU"/>
    </a:p>
  </c:txPr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0165592064029506"/>
          <c:y val="0.70791913338677481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27338731862253"/>
          <c:y val="0.12911415487446648"/>
          <c:w val="0.79109110588156151"/>
          <c:h val="0.65439286400427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Охвачено на I, II, III ступенях обучения</c:v>
                </c:pt>
              </c:strCache>
            </c:strRef>
          </c:tx>
          <c:dLbls>
            <c:dLbl>
              <c:idx val="0"/>
              <c:layout>
                <c:manualLayout>
                  <c:x val="-0.10637687214990167"/>
                  <c:y val="-0.19671435204455778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41,05</a:t>
                    </a:r>
                    <a:endParaRPr lang="en-US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6.0631362067847652E-2"/>
                  <c:y val="-3.693248775652536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12,</a:t>
                    </a:r>
                    <a:r>
                      <a:rPr lang="ru-RU" smtClean="0"/>
                      <a:t>7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7.7315342444042631E-2"/>
                  <c:y val="-3.076374360207884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2,7</a:t>
                    </a:r>
                    <a:endParaRPr lang="en-US" dirty="0"/>
                  </a:p>
                </c:rich>
              </c:tx>
              <c:showVal val="1"/>
              <c:showPercent val="1"/>
            </c:dLbl>
            <c:showVal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1-4 кл.</c:v>
                </c:pt>
                <c:pt idx="1">
                  <c:v>5-9 кл.</c:v>
                </c:pt>
                <c:pt idx="2">
                  <c:v>10-11 кл.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41.05</c:v>
                </c:pt>
                <c:pt idx="1">
                  <c:v>12.7</c:v>
                </c:pt>
                <c:pt idx="2">
                  <c:v>2.7</c:v>
                </c:pt>
              </c:numCache>
            </c:numRef>
          </c:val>
        </c:ser>
        <c:dLbls>
          <c:showPercent val="1"/>
        </c:dLbls>
      </c:pie3DChart>
      <c:spPr>
        <a:noFill/>
        <a:ln w="26480">
          <a:noFill/>
        </a:ln>
      </c:spPr>
    </c:plotArea>
    <c:legend>
      <c:legendPos val="t"/>
      <c:layout>
        <c:manualLayout>
          <c:xMode val="edge"/>
          <c:yMode val="edge"/>
          <c:x val="3.1856264993408302E-2"/>
          <c:y val="0.82892297612822863"/>
          <c:w val="0.79387022642297966"/>
          <c:h val="6.5329745174257756E-2"/>
        </c:manualLayout>
      </c:layout>
    </c:legend>
    <c:plotVisOnly val="1"/>
    <c:dispBlanksAs val="zero"/>
  </c:chart>
  <c:txPr>
    <a:bodyPr/>
    <a:lstStyle/>
    <a:p>
      <a:pPr>
        <a:defRPr sz="1200"/>
      </a:pPr>
      <a:endParaRPr lang="ru-RU"/>
    </a:p>
  </c:txPr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94.5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18.2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15.9</c:v>
                </c:pt>
              </c:numCache>
            </c:numRef>
          </c:val>
        </c:ser>
        <c:axId val="83406848"/>
        <c:axId val="83408384"/>
      </c:barChart>
      <c:catAx>
        <c:axId val="83406848"/>
        <c:scaling>
          <c:orientation val="minMax"/>
        </c:scaling>
        <c:axPos val="b"/>
        <c:numFmt formatCode="General" sourceLinked="1"/>
        <c:tickLblPos val="nextTo"/>
        <c:crossAx val="83408384"/>
        <c:crosses val="autoZero"/>
        <c:auto val="1"/>
        <c:lblAlgn val="ctr"/>
        <c:lblOffset val="100"/>
      </c:catAx>
      <c:valAx>
        <c:axId val="83408384"/>
        <c:scaling>
          <c:orientation val="minMax"/>
        </c:scaling>
        <c:axPos val="l"/>
        <c:majorGridlines/>
        <c:numFmt formatCode="General" sourceLinked="1"/>
        <c:tickLblPos val="nextTo"/>
        <c:crossAx val="8340684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799"/>
      </a:pPr>
      <a:endParaRPr lang="ru-RU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859410430839023"/>
          <c:y val="9.3457943925234904E-2"/>
          <c:w val="0.79138321995464656"/>
          <c:h val="0.78691588785046729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Федеральный бюджет</c:v>
                </c:pt>
              </c:strCache>
            </c:strRef>
          </c:tx>
          <c:spPr>
            <a:solidFill>
              <a:srgbClr val="FF99CC"/>
            </a:solidFill>
            <a:ln w="1263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0"/>
                  <c:y val="-2.211981780856288E-2"/>
                </c:manualLayout>
              </c:layout>
              <c:showVal val="1"/>
            </c:dLbl>
            <c:dLbl>
              <c:idx val="1"/>
              <c:layout>
                <c:manualLayout>
                  <c:x val="1.2061792460860803E-2"/>
                  <c:y val="-2.5182725564084386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1.4809331604722861E-2"/>
                  <c:y val="-2.70353328771324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181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272">
                <a:noFill/>
              </a:ln>
            </c:spPr>
            <c:txPr>
              <a:bodyPr/>
              <a:lstStyle/>
              <a:p>
                <a:pPr>
                  <a:defRPr sz="9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181</c:v>
                </c:pt>
                <c:pt idx="1">
                  <c:v>181</c:v>
                </c:pt>
                <c:pt idx="2">
                  <c:v>181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solidFill>
              <a:srgbClr val="00FF00"/>
            </a:solidFill>
            <a:ln w="12636">
              <a:solidFill>
                <a:schemeClr val="tx1"/>
              </a:solidFill>
              <a:prstDash val="solid"/>
            </a:ln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9385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272">
                <a:noFill/>
              </a:ln>
            </c:spPr>
            <c:txPr>
              <a:bodyPr/>
              <a:lstStyle/>
              <a:p>
                <a:pPr>
                  <a:defRPr sz="9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Sheet1!$B$3:$D$3</c:f>
              <c:numCache>
                <c:formatCode>General</c:formatCode>
                <c:ptCount val="3"/>
                <c:pt idx="0">
                  <c:v>7405</c:v>
                </c:pt>
                <c:pt idx="1">
                  <c:v>16809</c:v>
                </c:pt>
                <c:pt idx="2">
                  <c:v>19358</c:v>
                </c:pt>
              </c:numCache>
            </c:numRef>
          </c:val>
        </c:ser>
        <c:gapWidth val="40"/>
        <c:overlap val="100"/>
        <c:axId val="84458112"/>
        <c:axId val="84345216"/>
      </c:barChart>
      <c:catAx>
        <c:axId val="84458112"/>
        <c:scaling>
          <c:orientation val="minMax"/>
        </c:scaling>
        <c:axPos val="b"/>
        <c:numFmt formatCode="General" sourceLinked="1"/>
        <c:tickLblPos val="nextTo"/>
        <c:spPr>
          <a:ln w="31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345216"/>
        <c:crosses val="autoZero"/>
        <c:auto val="1"/>
        <c:lblAlgn val="ctr"/>
        <c:lblOffset val="100"/>
        <c:tickLblSkip val="1"/>
        <c:tickMarkSkip val="1"/>
      </c:catAx>
      <c:valAx>
        <c:axId val="84345216"/>
        <c:scaling>
          <c:orientation val="minMax"/>
        </c:scaling>
        <c:axPos val="l"/>
        <c:majorGridlines>
          <c:spPr>
            <a:ln w="3158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99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1775699090245295E-2"/>
            </c:manualLayout>
          </c:layout>
          <c:spPr>
            <a:noFill/>
            <a:ln w="25272">
              <a:noFill/>
            </a:ln>
          </c:spPr>
        </c:title>
        <c:numFmt formatCode="General" sourceLinked="1"/>
        <c:tickLblPos val="nextTo"/>
        <c:spPr>
          <a:ln w="31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79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458112"/>
        <c:crosses val="autoZero"/>
        <c:crossBetween val="between"/>
        <c:majorUnit val="500"/>
      </c:valAx>
      <c:spPr>
        <a:noFill/>
        <a:ln w="1263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4716559293724646"/>
          <c:y val="0.94953268999269302"/>
          <c:w val="0.58276640419947512"/>
          <c:h val="3.738322183411321E-2"/>
        </c:manualLayout>
      </c:layout>
      <c:spPr>
        <a:noFill/>
        <a:ln w="25272">
          <a:noFill/>
        </a:ln>
      </c:spPr>
      <c:txPr>
        <a:bodyPr/>
        <a:lstStyle/>
        <a:p>
          <a:pPr>
            <a:defRPr sz="73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>
      <a:noFill/>
    </a:ln>
  </c:spPr>
  <c:txPr>
    <a:bodyPr/>
    <a:lstStyle/>
    <a:p>
      <a:pPr>
        <a:defRPr sz="124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027149321266971"/>
          <c:y val="9.0586145648312744E-2"/>
          <c:w val="0.83484162895928193"/>
          <c:h val="0.82770870337478608"/>
        </c:manualLayout>
      </c:layout>
      <c:barChart>
        <c:barDir val="col"/>
        <c:grouping val="stacked"/>
        <c:ser>
          <c:idx val="0"/>
          <c:order val="0"/>
          <c:tx>
            <c:strRef>
              <c:f>Sheet1!$A$2:$B$2</c:f>
              <c:strCache>
                <c:ptCount val="1"/>
                <c:pt idx="0">
                  <c:v>Объем внебюджетных средств</c:v>
                </c:pt>
              </c:strCache>
            </c:strRef>
          </c:tx>
          <c:spPr>
            <a:solidFill>
              <a:srgbClr val="FFCC00"/>
            </a:solidFill>
            <a:ln w="11389">
              <a:solidFill>
                <a:schemeClr val="tx1"/>
              </a:solidFill>
              <a:prstDash val="solid"/>
            </a:ln>
          </c:spPr>
          <c:dLbls>
            <c:dLbl>
              <c:idx val="1"/>
              <c:layout>
                <c:manualLayout>
                  <c:x val="7.4452055811165853E-3"/>
                  <c:y val="-1.2752232193754012E-2"/>
                </c:manualLayout>
              </c:layout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21.2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2778">
                <a:noFill/>
              </a:ln>
            </c:spPr>
            <c:txPr>
              <a:bodyPr/>
              <a:lstStyle/>
              <a:p>
                <a:pPr>
                  <a:defRPr sz="89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Sheet1!$C$1:$E$1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Sheet1!$C$2:$E$2</c:f>
              <c:numCache>
                <c:formatCode>General</c:formatCode>
                <c:ptCount val="3"/>
                <c:pt idx="0">
                  <c:v>20.2</c:v>
                </c:pt>
                <c:pt idx="1">
                  <c:v>76.599999999999994</c:v>
                </c:pt>
                <c:pt idx="2">
                  <c:v>21.2</c:v>
                </c:pt>
              </c:numCache>
            </c:numRef>
          </c:val>
        </c:ser>
        <c:gapWidth val="60"/>
        <c:overlap val="100"/>
        <c:axId val="84398464"/>
        <c:axId val="84400000"/>
      </c:barChart>
      <c:catAx>
        <c:axId val="84398464"/>
        <c:scaling>
          <c:orientation val="minMax"/>
        </c:scaling>
        <c:axPos val="b"/>
        <c:numFmt formatCode="General" sourceLinked="1"/>
        <c:tickLblPos val="nextTo"/>
        <c:spPr>
          <a:ln w="28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400000"/>
        <c:crosses val="autoZero"/>
        <c:auto val="1"/>
        <c:lblAlgn val="ctr"/>
        <c:lblOffset val="100"/>
        <c:tickLblSkip val="1"/>
        <c:tickMarkSkip val="1"/>
      </c:catAx>
      <c:valAx>
        <c:axId val="84400000"/>
        <c:scaling>
          <c:orientation val="minMax"/>
          <c:max val="80"/>
        </c:scaling>
        <c:axPos val="l"/>
        <c:majorGridlines>
          <c:spPr>
            <a:ln w="2847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9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4.5247753121768867E-3"/>
              <c:y val="2.1314419030954438E-2"/>
            </c:manualLayout>
          </c:layout>
          <c:spPr>
            <a:noFill/>
            <a:ln w="22778">
              <a:noFill/>
            </a:ln>
          </c:spPr>
        </c:title>
        <c:numFmt formatCode="General" sourceLinked="1"/>
        <c:tickLblPos val="nextTo"/>
        <c:spPr>
          <a:ln w="28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71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398464"/>
        <c:crosses val="autoZero"/>
        <c:crossBetween val="between"/>
        <c:majorUnit val="10"/>
        <c:minorUnit val="10"/>
      </c:valAx>
      <c:spPr>
        <a:noFill/>
        <a:ln w="11389">
          <a:solidFill>
            <a:schemeClr val="tx1"/>
          </a:solidFill>
          <a:prstDash val="solid"/>
        </a:ln>
      </c:spPr>
    </c:plotArea>
    <c:plotVisOnly val="1"/>
    <c:dispBlanksAs val="gap"/>
  </c:chart>
  <c:spPr>
    <a:solidFill>
      <a:srgbClr val="FFFFFF"/>
    </a:solidFill>
    <a:ln>
      <a:noFill/>
    </a:ln>
  </c:spPr>
  <c:txPr>
    <a:bodyPr/>
    <a:lstStyle/>
    <a:p>
      <a:pPr>
        <a:defRPr sz="114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5784313725490766E-2"/>
          <c:y val="3.926491363715115E-2"/>
          <c:w val="0.66263686437510316"/>
          <c:h val="0.88278104710595351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Зарплата</c:v>
                </c:pt>
              </c:strCache>
            </c:strRef>
          </c:tx>
          <c:spPr>
            <a:solidFill>
              <a:srgbClr val="FF00FF"/>
            </a:solidFill>
            <a:ln w="12728">
              <a:solidFill>
                <a:schemeClr val="tx1"/>
              </a:solidFill>
              <a:prstDash val="solid"/>
            </a:ln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15513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456">
                <a:noFill/>
              </a:ln>
            </c:spPr>
            <c:txPr>
              <a:bodyPr/>
              <a:lstStyle/>
              <a:p>
                <a:pPr>
                  <a:defRPr sz="120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4635</c:v>
                </c:pt>
                <c:pt idx="1">
                  <c:v>12317</c:v>
                </c:pt>
                <c:pt idx="2">
                  <c:v>15513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rgbClr val="3366FF"/>
            </a:solidFill>
            <a:ln w="12728">
              <a:solidFill>
                <a:schemeClr val="tx1"/>
              </a:solidFill>
              <a:prstDash val="solid"/>
            </a:ln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1250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456">
                <a:noFill/>
              </a:ln>
            </c:spPr>
            <c:txPr>
              <a:bodyPr/>
              <a:lstStyle/>
              <a:p>
                <a:pPr>
                  <a:defRPr sz="120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Sheet1!$B$3:$D$3</c:f>
              <c:numCache>
                <c:formatCode>General</c:formatCode>
                <c:ptCount val="3"/>
                <c:pt idx="0">
                  <c:v>765</c:v>
                </c:pt>
                <c:pt idx="1">
                  <c:v>846</c:v>
                </c:pt>
                <c:pt idx="2">
                  <c:v>1250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Укрепление МТБ</c:v>
                </c:pt>
              </c:strCache>
            </c:strRef>
          </c:tx>
          <c:spPr>
            <a:solidFill>
              <a:srgbClr val="00FF00"/>
            </a:solidFill>
            <a:ln w="12728">
              <a:solidFill>
                <a:schemeClr val="tx1"/>
              </a:solidFill>
              <a:prstDash val="solid"/>
            </a:ln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643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456">
                <a:noFill/>
              </a:ln>
            </c:spPr>
            <c:txPr>
              <a:bodyPr/>
              <a:lstStyle/>
              <a:p>
                <a:pPr>
                  <a:defRPr sz="120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Sheet1!$B$4:$D$4</c:f>
              <c:numCache>
                <c:formatCode>General</c:formatCode>
                <c:ptCount val="3"/>
                <c:pt idx="0">
                  <c:v>240</c:v>
                </c:pt>
                <c:pt idx="1">
                  <c:v>1128</c:v>
                </c:pt>
                <c:pt idx="2">
                  <c:v>643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Прочие расходы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solidFill>
                <a:schemeClr val="tx1"/>
              </a:solidFill>
            </a:ln>
          </c:spPr>
          <c:dLbls>
            <c:dLbl>
              <c:idx val="2"/>
              <c:layout>
                <c:manualLayout>
                  <c:x val="-3.185347601684082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1271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Sheet1!$B$5:$D$5</c:f>
              <c:numCache>
                <c:formatCode>General</c:formatCode>
                <c:ptCount val="3"/>
                <c:pt idx="0">
                  <c:v>718</c:v>
                </c:pt>
                <c:pt idx="1">
                  <c:v>1121</c:v>
                </c:pt>
                <c:pt idx="2">
                  <c:v>1271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Питание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889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Sheet1!$B$6:$D$6</c:f>
              <c:numCache>
                <c:formatCode>General</c:formatCode>
                <c:ptCount val="3"/>
                <c:pt idx="0">
                  <c:v>882</c:v>
                </c:pt>
                <c:pt idx="1">
                  <c:v>941</c:v>
                </c:pt>
                <c:pt idx="2">
                  <c:v>889</c:v>
                </c:pt>
              </c:numCache>
            </c:numRef>
          </c:val>
        </c:ser>
        <c:dLbls>
          <c:showVal val="1"/>
        </c:dLbls>
        <c:gapWidth val="40"/>
        <c:overlap val="100"/>
        <c:axId val="84760832"/>
        <c:axId val="84791296"/>
      </c:barChart>
      <c:catAx>
        <c:axId val="84760832"/>
        <c:scaling>
          <c:orientation val="minMax"/>
        </c:scaling>
        <c:axPos val="b"/>
        <c:numFmt formatCode="General" sourceLinked="1"/>
        <c:tickLblPos val="nextTo"/>
        <c:spPr>
          <a:ln w="31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791296"/>
        <c:crosses val="autoZero"/>
        <c:auto val="1"/>
        <c:lblAlgn val="ctr"/>
        <c:lblOffset val="100"/>
        <c:tickLblSkip val="1"/>
        <c:tickMarkSkip val="1"/>
      </c:catAx>
      <c:valAx>
        <c:axId val="84791296"/>
        <c:scaling>
          <c:orientation val="minMax"/>
          <c:max val="20000"/>
        </c:scaling>
        <c:axPos val="l"/>
        <c:majorGridlines>
          <c:spPr>
            <a:ln w="3182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760832"/>
        <c:crosses val="autoZero"/>
        <c:crossBetween val="between"/>
      </c:valAx>
      <c:spPr>
        <a:noFill/>
        <a:ln w="1272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6501283772418815"/>
          <c:y val="0.32756578277630982"/>
          <c:w val="0.22541761481749592"/>
          <c:h val="0.20107164513373427"/>
        </c:manualLayout>
      </c:layout>
      <c:spPr>
        <a:noFill/>
        <a:ln w="3182">
          <a:solidFill>
            <a:schemeClr val="tx1"/>
          </a:solidFill>
          <a:prstDash val="solid"/>
        </a:ln>
      </c:spPr>
      <c:txPr>
        <a:bodyPr/>
        <a:lstStyle/>
        <a:p>
          <a:pPr>
            <a:defRPr sz="110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chemeClr val="bg1">
        <a:alpha val="59000"/>
      </a:schemeClr>
    </a:solidFill>
    <a:ln>
      <a:noFill/>
    </a:ln>
  </c:spPr>
  <c:txPr>
    <a:bodyPr/>
    <a:lstStyle/>
    <a:p>
      <a:pPr>
        <a:defRPr sz="208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56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2045922186086218E-2"/>
          <c:y val="2.2619372442019413E-2"/>
          <c:w val="0.89483945246776764"/>
          <c:h val="0.87110187110187942"/>
        </c:manualLayout>
      </c:layout>
      <c:bar3D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Госстандарт</c:v>
                </c:pt>
              </c:strCache>
            </c:strRef>
          </c:tx>
          <c:spPr>
            <a:solidFill>
              <a:srgbClr val="008000"/>
            </a:solidFill>
            <a:ln w="1263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7197637194612927E-3"/>
                  <c:y val="-4.9113233287858632E-2"/>
                </c:manualLayout>
              </c:layout>
              <c:showVal val="1"/>
            </c:dLbl>
            <c:dLbl>
              <c:idx val="1"/>
              <c:layout>
                <c:manualLayout>
                  <c:x val="4.7197637194612927E-3"/>
                  <c:y val="-4.3656207366984966E-2"/>
                </c:manualLayout>
              </c:layout>
              <c:showVal val="1"/>
            </c:dLbl>
            <c:dLbl>
              <c:idx val="2"/>
              <c:layout>
                <c:manualLayout>
                  <c:x val="-1.5732545731537546E-3"/>
                  <c:y val="-3.001364256480247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22884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27125</c:v>
                </c:pt>
                <c:pt idx="1">
                  <c:v>20082</c:v>
                </c:pt>
                <c:pt idx="2">
                  <c:v>22884</c:v>
                </c:pt>
              </c:numCache>
            </c:numRef>
          </c:val>
        </c:ser>
        <c:shape val="box"/>
        <c:axId val="84615552"/>
        <c:axId val="84617088"/>
        <c:axId val="0"/>
      </c:bar3DChart>
      <c:catAx>
        <c:axId val="84615552"/>
        <c:scaling>
          <c:orientation val="minMax"/>
        </c:scaling>
        <c:axPos val="b"/>
        <c:numFmt formatCode="General" sourceLinked="1"/>
        <c:tickLblPos val="low"/>
        <c:spPr>
          <a:ln w="31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617088"/>
        <c:crosses val="autoZero"/>
        <c:auto val="1"/>
        <c:lblAlgn val="ctr"/>
        <c:lblOffset val="100"/>
        <c:tickLblSkip val="1"/>
        <c:tickMarkSkip val="1"/>
      </c:catAx>
      <c:valAx>
        <c:axId val="84617088"/>
        <c:scaling>
          <c:orientation val="minMax"/>
        </c:scaling>
        <c:axPos val="l"/>
        <c:majorGridlines>
          <c:spPr>
            <a:ln w="3158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4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615552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</c:chart>
  <c:spPr>
    <a:solidFill>
      <a:schemeClr val="bg1">
        <a:alpha val="60001"/>
      </a:schemeClr>
    </a:solidFill>
    <a:ln>
      <a:noFill/>
    </a:ln>
  </c:spPr>
  <c:txPr>
    <a:bodyPr/>
    <a:lstStyle/>
    <a:p>
      <a:pPr>
        <a:defRPr sz="216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hPercent val="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7836411609499445E-2"/>
          <c:y val="2.6086956521739212E-2"/>
          <c:w val="0.80343007915567277"/>
          <c:h val="0.89130434782608658"/>
        </c:manualLayout>
      </c:layout>
      <c:bar3DChart>
        <c:barDir val="col"/>
        <c:grouping val="clustered"/>
        <c:ser>
          <c:idx val="3"/>
          <c:order val="0"/>
          <c:tx>
            <c:strRef>
              <c:f>Sheet1!$A$2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folHlink"/>
            </a:solidFill>
            <a:ln w="12629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1.6900364907170201E-2"/>
                  <c:y val="-2.8545565026222252E-2"/>
                </c:manualLayout>
              </c:layout>
              <c:showVal val="1"/>
            </c:dLbl>
            <c:dLbl>
              <c:idx val="1"/>
              <c:layout>
                <c:manualLayout>
                  <c:x val="-8.9161594234250224E-3"/>
                  <c:y val="-2.4958318337298138E-2"/>
                </c:manualLayout>
              </c:layout>
              <c:showVal val="1"/>
            </c:dLbl>
            <c:dLbl>
              <c:idx val="2"/>
              <c:layout>
                <c:manualLayout>
                  <c:x val="-2.1181036978842882E-3"/>
                  <c:y val="-2.0598719753118971E-2"/>
                </c:manualLayout>
              </c:layout>
              <c:showVal val="1"/>
            </c:dLbl>
            <c:dLbl>
              <c:idx val="3"/>
              <c:layout>
                <c:manualLayout>
                  <c:x val="-4.7749875143622694E-3"/>
                  <c:y val="-1.2880292137395659E-2"/>
                </c:manualLayout>
              </c:layout>
              <c:showVal val="1"/>
            </c:dLbl>
            <c:dLbl>
              <c:idx val="4"/>
              <c:layout>
                <c:manualLayout>
                  <c:x val="-5.0134599493764269E-3"/>
                  <c:y val="-1.0174168585671214E-2"/>
                </c:manualLayout>
              </c:layout>
              <c:showVal val="1"/>
            </c:dLbl>
            <c:spPr>
              <a:noFill/>
              <a:ln w="25259">
                <a:noFill/>
              </a:ln>
            </c:spPr>
            <c:txPr>
              <a:bodyPr/>
              <a:lstStyle/>
              <a:p>
                <a:pPr>
                  <a:defRPr sz="106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АУП</c:v>
                </c:pt>
                <c:pt idx="1">
                  <c:v>Педагоги</c:v>
                </c:pt>
                <c:pt idx="2">
                  <c:v>УВП</c:v>
                </c:pt>
                <c:pt idx="3">
                  <c:v>Др.педработники</c:v>
                </c:pt>
                <c:pt idx="4">
                  <c:v>МОП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15612.91</c:v>
                </c:pt>
                <c:pt idx="1">
                  <c:v>9762.25</c:v>
                </c:pt>
                <c:pt idx="2">
                  <c:v>7004</c:v>
                </c:pt>
                <c:pt idx="3">
                  <c:v>6050</c:v>
                </c:pt>
                <c:pt idx="4">
                  <c:v>6605.1600000000044</c:v>
                </c:pt>
              </c:numCache>
            </c:numRef>
          </c:val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808080"/>
            </a:solidFill>
            <a:ln w="12629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3.480271450315361E-3"/>
                  <c:y val="-3.5505978419364773E-2"/>
                </c:manualLayout>
              </c:layout>
              <c:showVal val="1"/>
            </c:dLbl>
            <c:dLbl>
              <c:idx val="1"/>
              <c:layout>
                <c:manualLayout>
                  <c:x val="8.7389549161591643E-3"/>
                  <c:y val="-3.7543459241507961E-2"/>
                </c:manualLayout>
              </c:layout>
              <c:showVal val="1"/>
            </c:dLbl>
            <c:dLbl>
              <c:idx val="2"/>
              <c:layout>
                <c:manualLayout>
                  <c:x val="6.0820710996809914E-3"/>
                  <c:y val="-3.1834978264283657E-2"/>
                </c:manualLayout>
              </c:layout>
              <c:showVal val="1"/>
            </c:dLbl>
            <c:dLbl>
              <c:idx val="3"/>
              <c:layout>
                <c:manualLayout>
                  <c:x val="1.5385537797146603E-2"/>
                  <c:y val="-2.3928454038005337E-2"/>
                </c:manualLayout>
              </c:layout>
              <c:showVal val="1"/>
            </c:dLbl>
            <c:dLbl>
              <c:idx val="4"/>
              <c:layout>
                <c:manualLayout>
                  <c:x val="1.2728653980668157E-2"/>
                  <c:y val="-3.4849508081278256E-2"/>
                </c:manualLayout>
              </c:layout>
              <c:showVal val="1"/>
            </c:dLbl>
            <c:spPr>
              <a:noFill/>
              <a:ln w="25259">
                <a:noFill/>
              </a:ln>
            </c:spPr>
            <c:txPr>
              <a:bodyPr/>
              <a:lstStyle/>
              <a:p>
                <a:pPr>
                  <a:defRPr sz="106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АУП</c:v>
                </c:pt>
                <c:pt idx="1">
                  <c:v>Педагоги</c:v>
                </c:pt>
                <c:pt idx="2">
                  <c:v>УВП</c:v>
                </c:pt>
                <c:pt idx="3">
                  <c:v>Др.педработники</c:v>
                </c:pt>
                <c:pt idx="4">
                  <c:v>МОП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28931</c:v>
                </c:pt>
                <c:pt idx="1">
                  <c:v>17518</c:v>
                </c:pt>
                <c:pt idx="2">
                  <c:v>16110</c:v>
                </c:pt>
                <c:pt idx="3">
                  <c:v>8879</c:v>
                </c:pt>
                <c:pt idx="4">
                  <c:v>7881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2011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36609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24106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2697512003492012E-2"/>
                  <c:y val="6.2678062678062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16803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745962461807072E-2"/>
                  <c:y val="5.698005698005696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11331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5713662156263637E-2"/>
                  <c:y val="9.40170940170940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9526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АУП</c:v>
                </c:pt>
                <c:pt idx="1">
                  <c:v>Педагоги</c:v>
                </c:pt>
                <c:pt idx="2">
                  <c:v>УВП</c:v>
                </c:pt>
                <c:pt idx="3">
                  <c:v>Др.педработники</c:v>
                </c:pt>
                <c:pt idx="4">
                  <c:v>МОП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36609</c:v>
                </c:pt>
                <c:pt idx="1">
                  <c:v>24106</c:v>
                </c:pt>
                <c:pt idx="2">
                  <c:v>16803</c:v>
                </c:pt>
                <c:pt idx="3">
                  <c:v>11331</c:v>
                </c:pt>
                <c:pt idx="4">
                  <c:v>9526</c:v>
                </c:pt>
              </c:numCache>
            </c:numRef>
          </c:val>
        </c:ser>
        <c:dLbls>
          <c:showVal val="1"/>
        </c:dLbls>
        <c:gapDepth val="0"/>
        <c:shape val="box"/>
        <c:axId val="84954112"/>
        <c:axId val="84968192"/>
        <c:axId val="0"/>
      </c:bar3DChart>
      <c:catAx>
        <c:axId val="84954112"/>
        <c:scaling>
          <c:orientation val="minMax"/>
        </c:scaling>
        <c:axPos val="b"/>
        <c:numFmt formatCode="General" sourceLinked="1"/>
        <c:tickLblPos val="low"/>
        <c:spPr>
          <a:ln w="315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968192"/>
        <c:crosses val="autoZero"/>
        <c:auto val="1"/>
        <c:lblAlgn val="ctr"/>
        <c:lblOffset val="100"/>
        <c:tickLblSkip val="1"/>
        <c:tickMarkSkip val="1"/>
      </c:catAx>
      <c:valAx>
        <c:axId val="84968192"/>
        <c:scaling>
          <c:orientation val="minMax"/>
        </c:scaling>
        <c:axPos val="l"/>
        <c:majorGridlines>
          <c:spPr>
            <a:ln w="3157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5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954112"/>
        <c:crosses val="autoZero"/>
        <c:crossBetween val="between"/>
      </c:valAx>
      <c:spPr>
        <a:noFill/>
        <a:ln w="25403">
          <a:noFill/>
        </a:ln>
      </c:spPr>
    </c:plotArea>
    <c:legend>
      <c:legendPos val="r"/>
      <c:layout>
        <c:manualLayout>
          <c:xMode val="edge"/>
          <c:yMode val="edge"/>
          <c:x val="0.8957783857919559"/>
          <c:y val="0.43695652672237112"/>
          <c:w val="8.643399681140683E-2"/>
          <c:h val="0.17862852296301299"/>
        </c:manualLayout>
      </c:layout>
      <c:spPr>
        <a:noFill/>
        <a:ln w="3157">
          <a:solidFill>
            <a:schemeClr val="tx1"/>
          </a:solidFill>
          <a:prstDash val="solid"/>
        </a:ln>
      </c:spPr>
      <c:txPr>
        <a:bodyPr/>
        <a:lstStyle/>
        <a:p>
          <a:pPr>
            <a:defRPr sz="134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18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chemeClr val="accent1"/>
            </a:solidFill>
            <a:ln w="25367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0"/>
                  <c:y val="4.1543026706231452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3.5608308605341282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3.8575667655786391E-2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dLbls>
            <c:dLbl>
              <c:idx val="2"/>
              <c:layout>
                <c:manualLayout>
                  <c:x val="3.1223146287042152E-3"/>
                  <c:y val="4.2402826855124143E-2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99.9</c:v>
                </c:pt>
                <c:pt idx="1">
                  <c:v>99.9</c:v>
                </c:pt>
                <c:pt idx="2">
                  <c:v>100</c:v>
                </c:pt>
              </c:numCache>
            </c:numRef>
          </c:val>
        </c:ser>
        <c:axId val="98198656"/>
        <c:axId val="98200192"/>
      </c:barChart>
      <c:catAx>
        <c:axId val="98198656"/>
        <c:scaling>
          <c:orientation val="minMax"/>
        </c:scaling>
        <c:axPos val="b"/>
        <c:numFmt formatCode="General" sourceLinked="1"/>
        <c:tickLblPos val="nextTo"/>
        <c:crossAx val="98200192"/>
        <c:crosses val="autoZero"/>
        <c:auto val="1"/>
        <c:lblAlgn val="ctr"/>
        <c:lblOffset val="100"/>
      </c:catAx>
      <c:valAx>
        <c:axId val="982001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819865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chemeClr val="accent1"/>
            </a:solidFill>
            <a:ln w="25367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30</c:v>
                </c:pt>
                <c:pt idx="1">
                  <c:v>37</c:v>
                </c:pt>
                <c:pt idx="2">
                  <c:v>40.200000000000003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41.5</c:v>
                </c:pt>
                <c:pt idx="1">
                  <c:v>43</c:v>
                </c:pt>
                <c:pt idx="2">
                  <c:v>43.2</c:v>
                </c:pt>
              </c:numCache>
            </c:numRef>
          </c:val>
        </c:ser>
        <c:axId val="98414976"/>
        <c:axId val="98416512"/>
      </c:barChart>
      <c:catAx>
        <c:axId val="98414976"/>
        <c:scaling>
          <c:orientation val="minMax"/>
        </c:scaling>
        <c:axPos val="b"/>
        <c:numFmt formatCode="General" sourceLinked="1"/>
        <c:tickLblPos val="nextTo"/>
        <c:crossAx val="98416512"/>
        <c:crosses val="autoZero"/>
        <c:auto val="1"/>
        <c:lblAlgn val="ctr"/>
        <c:lblOffset val="100"/>
      </c:catAx>
      <c:valAx>
        <c:axId val="984165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841497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chemeClr val="accent1"/>
            </a:solidFill>
            <a:ln w="25367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0"/>
                  <c:y val="4.1543026706231452E-2"/>
                </c:manualLayout>
              </c:layout>
              <c:showVal val="1"/>
            </c:dLbl>
            <c:dLbl>
              <c:idx val="1"/>
              <c:layout>
                <c:manualLayout>
                  <c:x val="-3.1225604996096799E-3"/>
                  <c:y val="-6.7944687126123829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3.8575667655786391E-2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100</c:v>
                </c:pt>
                <c:pt idx="1">
                  <c:v>98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dLbls>
            <c:dLbl>
              <c:idx val="0"/>
              <c:layout>
                <c:manualLayout>
                  <c:x val="3.1225604996096799E-3"/>
                  <c:y val="1.060070671378092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3.1223146287042156E-3"/>
                  <c:y val="4.2402826855124157E-2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99.8</c:v>
                </c:pt>
                <c:pt idx="1">
                  <c:v>99.5</c:v>
                </c:pt>
                <c:pt idx="2">
                  <c:v>100</c:v>
                </c:pt>
              </c:numCache>
            </c:numRef>
          </c:val>
        </c:ser>
        <c:axId val="98736384"/>
        <c:axId val="98750464"/>
      </c:barChart>
      <c:catAx>
        <c:axId val="98736384"/>
        <c:scaling>
          <c:orientation val="minMax"/>
        </c:scaling>
        <c:axPos val="b"/>
        <c:numFmt formatCode="General" sourceLinked="1"/>
        <c:tickLblPos val="nextTo"/>
        <c:crossAx val="98750464"/>
        <c:crosses val="autoZero"/>
        <c:auto val="1"/>
        <c:lblAlgn val="ctr"/>
        <c:lblOffset val="100"/>
      </c:catAx>
      <c:valAx>
        <c:axId val="987504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873638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школа</c:v>
                </c:pt>
              </c:strCache>
            </c:strRef>
          </c:tx>
          <c:spPr>
            <a:solidFill>
              <a:schemeClr val="accent1"/>
            </a:solidFill>
            <a:ln w="25367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13</c:v>
                </c:pt>
                <c:pt idx="1">
                  <c:v>17</c:v>
                </c:pt>
                <c:pt idx="2">
                  <c:v>15.8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31</c:v>
                </c:pt>
                <c:pt idx="1">
                  <c:v>36</c:v>
                </c:pt>
                <c:pt idx="2">
                  <c:v>38.1</c:v>
                </c:pt>
              </c:numCache>
            </c:numRef>
          </c:val>
        </c:ser>
        <c:axId val="98809344"/>
        <c:axId val="98810880"/>
      </c:barChart>
      <c:catAx>
        <c:axId val="98809344"/>
        <c:scaling>
          <c:orientation val="minMax"/>
        </c:scaling>
        <c:axPos val="b"/>
        <c:numFmt formatCode="General" sourceLinked="1"/>
        <c:tickLblPos val="nextTo"/>
        <c:crossAx val="98810880"/>
        <c:crosses val="autoZero"/>
        <c:auto val="1"/>
        <c:lblAlgn val="ctr"/>
        <c:lblOffset val="100"/>
      </c:catAx>
      <c:valAx>
        <c:axId val="988108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88093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0.66935</cdr:x>
      <cdr:y>0.78821</cdr:y>
    </cdr:from>
    <cdr:to>
      <cdr:x>0.71068</cdr:x>
      <cdr:y>0.87957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53076" y="3013075"/>
          <a:ext cx="342900" cy="349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-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0.04161</cdr:x>
      <cdr:y>0.11797</cdr:y>
    </cdr:from>
    <cdr:to>
      <cdr:x>0.09182</cdr:x>
      <cdr:y>0.87266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6225" y="479425"/>
          <a:ext cx="333375" cy="3067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/>
            <a:t>Количество компьютеров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0.01009</cdr:x>
      <cdr:y>0.11563</cdr:y>
    </cdr:from>
    <cdr:to>
      <cdr:x>0.0603</cdr:x>
      <cdr:y>0.87032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3546" y="469905"/>
          <a:ext cx="166909" cy="3067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/>
            <a:t>Количество интерактивных досок</a:t>
          </a:r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0.01009</cdr:x>
      <cdr:y>0.11563</cdr:y>
    </cdr:from>
    <cdr:to>
      <cdr:x>0.0603</cdr:x>
      <cdr:y>0.87032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546" y="469905"/>
          <a:ext cx="166909" cy="3067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/>
            <a:t>Количество электронных учебников</a:t>
          </a:r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0.04161</cdr:x>
      <cdr:y>0.11797</cdr:y>
    </cdr:from>
    <cdr:to>
      <cdr:x>0.09182</cdr:x>
      <cdr:y>0.87266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6225" y="479425"/>
          <a:ext cx="333375" cy="3067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/>
            <a:t>Количество часов в неделю</a:t>
          </a:r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0.15676</cdr:x>
      <cdr:y>0.8559</cdr:y>
    </cdr:from>
    <cdr:to>
      <cdr:x>0.26804</cdr:x>
      <cdr:y>0.93755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52668" y="2464754"/>
          <a:ext cx="818282" cy="2351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2009 г.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0.34792</cdr:x>
      <cdr:y>0.85998</cdr:y>
    </cdr:from>
    <cdr:to>
      <cdr:x>0.4623</cdr:x>
      <cdr:y>0.92807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558387" y="2476506"/>
          <a:ext cx="841073" cy="196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entury Schoolbook"/>
            </a:defRPr>
          </a:lvl1pPr>
          <a:lvl2pPr marL="457200" indent="0">
            <a:defRPr sz="1100">
              <a:latin typeface="Century Schoolbook"/>
            </a:defRPr>
          </a:lvl2pPr>
          <a:lvl3pPr marL="914400" indent="0">
            <a:defRPr sz="1100">
              <a:latin typeface="Century Schoolbook"/>
            </a:defRPr>
          </a:lvl3pPr>
          <a:lvl4pPr marL="1371600" indent="0">
            <a:defRPr sz="1100">
              <a:latin typeface="Century Schoolbook"/>
            </a:defRPr>
          </a:lvl4pPr>
          <a:lvl5pPr marL="1828800" indent="0">
            <a:defRPr sz="1100">
              <a:latin typeface="Century Schoolbook"/>
            </a:defRPr>
          </a:lvl5pPr>
          <a:lvl6pPr marL="2286000" indent="0">
            <a:defRPr sz="1100">
              <a:latin typeface="Century Schoolbook"/>
            </a:defRPr>
          </a:lvl6pPr>
          <a:lvl7pPr marL="2743200" indent="0">
            <a:defRPr sz="1100">
              <a:latin typeface="Century Schoolbook"/>
            </a:defRPr>
          </a:lvl7pPr>
          <a:lvl8pPr marL="3200400" indent="0">
            <a:defRPr sz="1100">
              <a:latin typeface="Century Schoolbook"/>
            </a:defRPr>
          </a:lvl8pPr>
          <a:lvl9pPr marL="3657600" indent="0">
            <a:defRPr sz="1100">
              <a:latin typeface="Century Schoolbook"/>
            </a:defRPr>
          </a:lvl9pPr>
        </a:lstStyle>
        <a:p xmlns:a="http://schemas.openxmlformats.org/drawingml/2006/main">
          <a:r>
            <a:rPr lang="ru-RU" sz="1100" dirty="0" smtClean="0"/>
            <a:t>2010 г.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0.55394</cdr:x>
      <cdr:y>0.85193</cdr:y>
    </cdr:from>
    <cdr:to>
      <cdr:x>0.67642</cdr:x>
      <cdr:y>0.93281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073288" y="2453327"/>
          <a:ext cx="900646" cy="232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entury Schoolbook"/>
            </a:defRPr>
          </a:lvl1pPr>
          <a:lvl2pPr marL="457200" indent="0">
            <a:defRPr sz="1100">
              <a:latin typeface="Century Schoolbook"/>
            </a:defRPr>
          </a:lvl2pPr>
          <a:lvl3pPr marL="914400" indent="0">
            <a:defRPr sz="1100">
              <a:latin typeface="Century Schoolbook"/>
            </a:defRPr>
          </a:lvl3pPr>
          <a:lvl4pPr marL="1371600" indent="0">
            <a:defRPr sz="1100">
              <a:latin typeface="Century Schoolbook"/>
            </a:defRPr>
          </a:lvl4pPr>
          <a:lvl5pPr marL="1828800" indent="0">
            <a:defRPr sz="1100">
              <a:latin typeface="Century Schoolbook"/>
            </a:defRPr>
          </a:lvl5pPr>
          <a:lvl6pPr marL="2286000" indent="0">
            <a:defRPr sz="1100">
              <a:latin typeface="Century Schoolbook"/>
            </a:defRPr>
          </a:lvl6pPr>
          <a:lvl7pPr marL="2743200" indent="0">
            <a:defRPr sz="1100">
              <a:latin typeface="Century Schoolbook"/>
            </a:defRPr>
          </a:lvl7pPr>
          <a:lvl8pPr marL="3200400" indent="0">
            <a:defRPr sz="1100">
              <a:latin typeface="Century Schoolbook"/>
            </a:defRPr>
          </a:lvl8pPr>
          <a:lvl9pPr marL="3657600" indent="0">
            <a:defRPr sz="1100">
              <a:latin typeface="Century Schoolbook"/>
            </a:defRPr>
          </a:lvl9pPr>
        </a:lstStyle>
        <a:p xmlns:a="http://schemas.openxmlformats.org/drawingml/2006/main">
          <a:r>
            <a:rPr lang="ru-RU" sz="1100" dirty="0" smtClean="0"/>
            <a:t>2011 г.</a:t>
          </a:r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43599" cy="3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4" rIns="91531" bIns="45764" numCol="1" anchor="t" anchorCtr="0" compatLnSpc="1">
            <a:prstTxWarp prst="textNoShape">
              <a:avLst/>
            </a:prstTxWarp>
          </a:bodyPr>
          <a:lstStyle>
            <a:lvl1pPr defTabSz="91651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8855" y="1"/>
            <a:ext cx="4230986" cy="3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4" rIns="91531" bIns="45764" numCol="1" anchor="t" anchorCtr="0" compatLnSpc="1">
            <a:prstTxWarp prst="textNoShape">
              <a:avLst/>
            </a:prstTxWarp>
          </a:bodyPr>
          <a:lstStyle>
            <a:lvl1pPr algn="r" defTabSz="91651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30938"/>
            <a:ext cx="4343599" cy="3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4" rIns="91531" bIns="45764" numCol="1" anchor="b" anchorCtr="0" compatLnSpc="1">
            <a:prstTxWarp prst="textNoShape">
              <a:avLst/>
            </a:prstTxWarp>
          </a:bodyPr>
          <a:lstStyle>
            <a:lvl1pPr defTabSz="91651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8855" y="6430938"/>
            <a:ext cx="4230986" cy="3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1" tIns="45764" rIns="91531" bIns="45764" numCol="1" anchor="b" anchorCtr="0" compatLnSpc="1">
            <a:prstTxWarp prst="textNoShape">
              <a:avLst/>
            </a:prstTxWarp>
          </a:bodyPr>
          <a:lstStyle>
            <a:lvl1pPr algn="r" defTabSz="91651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45CF39-A5C0-49E4-94D9-37D7947CD7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5" rIns="91413" bIns="45705" numCol="1" anchor="t" anchorCtr="0" compatLnSpc="1">
            <a:prstTxWarp prst="textNoShape">
              <a:avLst/>
            </a:prstTxWarp>
          </a:bodyPr>
          <a:lstStyle>
            <a:lvl1pPr defTabSz="91493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697" y="0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5" rIns="91413" bIns="45705" numCol="1" anchor="t" anchorCtr="0" compatLnSpc="1">
            <a:prstTxWarp prst="textNoShape">
              <a:avLst/>
            </a:prstTxWarp>
          </a:bodyPr>
          <a:lstStyle>
            <a:lvl1pPr algn="r" defTabSz="91493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398837" cy="2551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3" y="3229033"/>
            <a:ext cx="7942580" cy="3058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5" rIns="91413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5" rIns="91413" bIns="45705" numCol="1" anchor="b" anchorCtr="0" compatLnSpc="1">
            <a:prstTxWarp prst="textNoShape">
              <a:avLst/>
            </a:prstTxWarp>
          </a:bodyPr>
          <a:lstStyle>
            <a:lvl1pPr defTabSz="91493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5" rIns="91413" bIns="45705" numCol="1" anchor="b" anchorCtr="0" compatLnSpc="1">
            <a:prstTxWarp prst="textNoShape">
              <a:avLst/>
            </a:prstTxWarp>
          </a:bodyPr>
          <a:lstStyle>
            <a:lvl1pPr algn="r" defTabSz="91493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698569-9147-4FA6-8000-8697995FC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C8F25C-3CF1-4BB7-A043-717263DC5C9B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Структура – Паспорт, Полномочия + НПА, Схема управления, Анализ, Проблемы, Цель, Задачи (по разделам или направлениям).</a:t>
            </a:r>
          </a:p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В виде приложений  можно – перечень мероприятий, объем и источники финансирования, Сетевой график (сроки), Показатели, Мониторинг. </a:t>
            </a:r>
          </a:p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Нет паспорта.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003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DEDBDF-8510-4CB9-9199-81344404606C}" type="slidenum">
              <a:rPr lang="ru-RU" smtClean="0"/>
              <a:pPr/>
              <a:t>28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013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31998-9D51-46AC-90A1-F0201AF79562}" type="slidenum">
              <a:rPr lang="ru-RU" smtClean="0"/>
              <a:pPr/>
              <a:t>29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024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E29C51-E01D-4B13-9356-170DD964F1AD}" type="slidenum">
              <a:rPr lang="ru-RU" smtClean="0"/>
              <a:pPr/>
              <a:t>30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034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B911C-8A9A-481A-8DFA-E9DE7740B330}" type="slidenum">
              <a:rPr lang="ru-RU" smtClean="0"/>
              <a:pPr/>
              <a:t>31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044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66EEE-A393-4F77-90DD-4CF4B185F1EB}" type="slidenum">
              <a:rPr lang="ru-RU" smtClean="0"/>
              <a:pPr/>
              <a:t>32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698569-9147-4FA6-8000-8697995FC87A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444A9A-1D70-4F60-8E6E-EE9183C44D15}" type="slidenum">
              <a:rPr lang="ru-RU" smtClean="0">
                <a:latin typeface="Arial" pitchFamily="34" charset="0"/>
              </a:rPr>
              <a:pPr/>
              <a:t>45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+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6BC7EF-A629-41E4-941D-15C0881368B9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5488" y="509588"/>
            <a:ext cx="3395662" cy="2547937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525" y="3226862"/>
            <a:ext cx="7947177" cy="3060853"/>
          </a:xfrm>
          <a:noFill/>
          <a:ln/>
        </p:spPr>
        <p:txBody>
          <a:bodyPr/>
          <a:lstStyle/>
          <a:p>
            <a:pPr eaLnBrk="1" hangingPunct="1"/>
            <a:r>
              <a:rPr lang="ru-RU" smtClean="0"/>
              <a:t>-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8FF0C-C635-4313-8FF3-67A2C323B7F3}" type="slidenum">
              <a:rPr lang="ru-RU" smtClean="0">
                <a:latin typeface="Arial" pitchFamily="34" charset="0"/>
              </a:rPr>
              <a:pPr/>
              <a:t>46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+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52380-D5B6-4B8D-8405-64D4733B8639}" type="slidenum">
              <a:rPr lang="ru-RU" smtClean="0">
                <a:latin typeface="Arial" pitchFamily="34" charset="0"/>
              </a:rPr>
              <a:pPr/>
              <a:t>47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+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2CCA9B-3C1F-49A5-8BBE-0BAFFB50C587}" type="slidenum">
              <a:rPr lang="ru-RU" smtClean="0">
                <a:latin typeface="Arial" pitchFamily="34" charset="0"/>
              </a:rPr>
              <a:pPr/>
              <a:t>48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+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D3EDCC-1350-4D42-AF38-85903FDB6FE6}" type="slidenum">
              <a:rPr lang="ru-RU" smtClean="0">
                <a:latin typeface="Arial" pitchFamily="34" charset="0"/>
              </a:rPr>
              <a:pPr/>
              <a:t>49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+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BBDFA8-EBC0-4CC3-B781-D3CCD4AF5FCD}" type="slidenum">
              <a:rPr lang="ru-RU" smtClean="0">
                <a:latin typeface="Arial" pitchFamily="34" charset="0"/>
              </a:rPr>
              <a:pPr/>
              <a:t>50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+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 txBox="1">
            <a:spLocks noGrp="1" noChangeArrowheads="1"/>
          </p:cNvSpPr>
          <p:nvPr/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5" rIns="91413" bIns="45705" anchor="b"/>
          <a:lstStyle/>
          <a:p>
            <a:pPr algn="r" defTabSz="914935"/>
            <a:fld id="{51CFF292-6C16-4206-9B8B-8616A568FF1D}" type="slidenum">
              <a:rPr lang="ru-RU" sz="1200" b="0">
                <a:solidFill>
                  <a:schemeClr val="tx1"/>
                </a:solidFill>
                <a:cs typeface="Arial" pitchFamily="34" charset="0"/>
              </a:rPr>
              <a:pPr algn="r" defTabSz="914935"/>
              <a:t>55</a:t>
            </a:fld>
            <a:endParaRPr lang="ru-RU" sz="1200" b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?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C488E0-1001-4524-B3F4-8C6647BFC265}" type="slidenum">
              <a:rPr lang="ru-RU" smtClean="0"/>
              <a:pPr/>
              <a:t>56</a:t>
            </a:fld>
            <a:endParaRPr lang="ru-RU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новый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A582EA-3656-4E93-A5DA-A2C35C941F29}" type="slidenum">
              <a:rPr lang="ru-RU" smtClean="0"/>
              <a:pPr/>
              <a:t>58</a:t>
            </a:fld>
            <a:endParaRPr lang="ru-RU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8B87F-FD77-468E-8640-9A4B57603721}" type="slidenum">
              <a:rPr lang="ru-RU" smtClean="0"/>
              <a:pPr/>
              <a:t>60</a:t>
            </a:fld>
            <a:endParaRPr lang="ru-RU" smtClean="0"/>
          </a:p>
        </p:txBody>
      </p:sp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5" rIns="91413" bIns="45705" anchor="b"/>
          <a:lstStyle/>
          <a:p>
            <a:pPr algn="r" defTabSz="914935">
              <a:defRPr/>
            </a:pPr>
            <a:fld id="{6E1E5EA7-D0FC-4BEA-AF91-A3A77C62336F}" type="slidenum"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pPr algn="r" defTabSz="914935">
                <a:defRPr/>
              </a:pPr>
              <a:t>60</a:t>
            </a:fld>
            <a:endParaRPr lang="ru-RU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36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77D2DF-CCD1-4C06-9E0D-ED9B5F7B57C9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+?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 txBox="1">
            <a:spLocks noGrp="1" noChangeArrowheads="1"/>
          </p:cNvSpPr>
          <p:nvPr/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5" rIns="91413" bIns="45705" anchor="b"/>
          <a:lstStyle/>
          <a:p>
            <a:pPr algn="r" defTabSz="914935"/>
            <a:fld id="{49ECFEEF-3D7C-48D2-8DDB-AEA9D267D61A}" type="slidenum">
              <a:rPr lang="ru-RU" sz="1200" b="0">
                <a:solidFill>
                  <a:schemeClr val="tx1"/>
                </a:solidFill>
              </a:rPr>
              <a:pPr algn="r" defTabSz="914935"/>
              <a:t>61</a:t>
            </a:fld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5" rIns="91413" bIns="45705" anchor="b"/>
          <a:lstStyle/>
          <a:p>
            <a:pPr algn="r" defTabSz="914935">
              <a:defRPr/>
            </a:pPr>
            <a:fld id="{71CFD7EB-25B2-4B53-8AB3-A02886931156}" type="slidenum"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pPr algn="r" defTabSz="914935">
                <a:defRPr/>
              </a:pPr>
              <a:t>61</a:t>
            </a:fld>
            <a:endParaRPr lang="ru-RU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46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?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_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 txBox="1">
            <a:spLocks noGrp="1" noChangeArrowheads="1"/>
          </p:cNvSpPr>
          <p:nvPr/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5" rIns="91413" bIns="45705" anchor="b"/>
          <a:lstStyle/>
          <a:p>
            <a:pPr algn="r" defTabSz="914935"/>
            <a:fld id="{49ECFEEF-3D7C-48D2-8DDB-AEA9D267D61A}" type="slidenum">
              <a:rPr lang="ru-RU" sz="1200" b="0">
                <a:solidFill>
                  <a:schemeClr val="tx1"/>
                </a:solidFill>
              </a:rPr>
              <a:pPr algn="r" defTabSz="914935"/>
              <a:t>63</a:t>
            </a:fld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5" rIns="91413" bIns="45705" anchor="b"/>
          <a:lstStyle/>
          <a:p>
            <a:pPr algn="r" defTabSz="914935">
              <a:defRPr/>
            </a:pPr>
            <a:fld id="{71CFD7EB-25B2-4B53-8AB3-A02886931156}" type="slidenum">
              <a:rPr lang="ru-RU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pPr algn="r" defTabSz="914935">
                <a:defRPr/>
              </a:pPr>
              <a:t>63</a:t>
            </a:fld>
            <a:endParaRPr lang="ru-RU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46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?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5" rIns="91413" bIns="45705" anchor="b"/>
          <a:lstStyle/>
          <a:p>
            <a:pPr algn="r" defTabSz="914935"/>
            <a:fld id="{2650D26D-3F83-41B7-A936-72581593A1EB}" type="slidenum">
              <a:rPr lang="ru-RU" sz="1200" b="0">
                <a:solidFill>
                  <a:schemeClr val="tx1"/>
                </a:solidFill>
                <a:cs typeface="Arial" pitchFamily="34" charset="0"/>
              </a:rPr>
              <a:pPr algn="r" defTabSz="914935"/>
              <a:t>65</a:t>
            </a:fld>
            <a:endParaRPr lang="ru-RU" sz="1200" b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?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83683-9D9F-455B-8638-596B0961BD35}" type="slidenum">
              <a:rPr lang="ru-RU" smtClean="0"/>
              <a:pPr/>
              <a:t>66</a:t>
            </a:fld>
            <a:endParaRPr lang="ru-RU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BFEE8-67D7-46A9-868F-309E516C4AC7}" type="slidenum">
              <a:rPr lang="ru-RU" smtClean="0"/>
              <a:pPr/>
              <a:t>67</a:t>
            </a:fld>
            <a:endParaRPr lang="ru-RU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C6F1A2-EE1C-4940-87AB-D51CBC67A69F}" type="slidenum">
              <a:rPr lang="ru-RU" smtClean="0"/>
              <a:pPr/>
              <a:t>68</a:t>
            </a:fld>
            <a:endParaRPr lang="ru-RU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ADF8B-5F93-4472-9DB8-28E2B65A2951}" type="slidenum">
              <a:rPr lang="ru-RU" smtClean="0">
                <a:latin typeface="Arial" pitchFamily="34" charset="0"/>
              </a:rPr>
              <a:pPr/>
              <a:t>15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5622237" y="6456365"/>
            <a:ext cx="4304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15" tIns="45456" rIns="90915" bIns="45456" anchor="b"/>
          <a:lstStyle/>
          <a:p>
            <a:pPr algn="r"/>
            <a:fld id="{920CD1E1-A5BA-47E5-923C-C0E09624CDF5}" type="slidenum">
              <a:rPr lang="ru-RU" sz="1200" b="0">
                <a:solidFill>
                  <a:schemeClr val="tx1"/>
                </a:solidFill>
              </a:rPr>
              <a:pPr algn="r"/>
              <a:t>15</a:t>
            </a:fld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915" tIns="45456" rIns="90915" bIns="45456"/>
          <a:lstStyle/>
          <a:p>
            <a:pPr eaLnBrk="1" hangingPunct="1"/>
            <a:r>
              <a:rPr lang="ru-RU" smtClean="0">
                <a:latin typeface="Arial" pitchFamily="34" charset="0"/>
              </a:rPr>
              <a:t>_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952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8134F-2806-48FC-8059-EF9CCCE82298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5623697" y="6455892"/>
            <a:ext cx="4302231" cy="3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5" rIns="91413" bIns="45705" anchor="b"/>
          <a:lstStyle/>
          <a:p>
            <a:pPr algn="r" defTabSz="914935"/>
            <a:fld id="{4BAE7AFC-0D40-4EE1-81F4-D536666B223B}" type="slidenum">
              <a:rPr lang="ru-RU" sz="1200" b="0">
                <a:solidFill>
                  <a:schemeClr val="tx1"/>
                </a:solidFill>
              </a:rPr>
              <a:pPr algn="r" defTabSz="914935"/>
              <a:t>23</a:t>
            </a:fld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+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04036B3-EC7C-4D72-AE90-D37F273BD92E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B07FCA50-B4DD-4312-B156-455039D14C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27BE0E-3BA3-47E4-BBAD-D86B567290CB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4B4B0-D588-445D-8122-00B82F7B03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0CBDCA-63D6-4B86-96DB-93D2106CEAB3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60C043-D3B2-4002-9FB9-70C1DA5D0A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32BC8-0262-4E98-AAAF-89EFE0787E9A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C2DC6-5081-4173-8386-5438F708A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7D56D-3FA2-4F94-BD01-7AFED861E6AD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E7E18-0837-41FC-AC43-54C18AD7C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0B639-1C2E-46FD-9F8A-A86107DEC92C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E930-E191-474B-8B03-762E502CF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BF3DE-EBBF-4843-BEF8-06B2BD3EA20C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7E420-FD8B-46AA-BA45-123645871A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82F00-02EA-4EF9-84EC-5671A03D4457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7362A-BF6D-487F-A97A-2DCBFC2BE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BBFBAF3-B80B-4389-BD7B-3F3D6CACF446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23E66D5-7CF9-49DE-A062-6FE3AB9373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6AD05903-4CD3-4975-AFE9-5F3CFB7E0ACD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8235BAD1-46C9-4056-9AD9-12797D420D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8872A9-1BB1-4397-9F33-C0F9A8F3C6AB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B3979-1C37-40F0-82E3-94E5ACA2F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409D7A-32FB-4C07-8FF4-B9A480698F28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11F4-F574-40EC-AE36-9683B6E3AE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DFB7A1D-F5DE-4F37-B89B-EB049C9BCF3B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D4E75826-1446-48A9-BE2D-FFDBC5B3CC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84BFF8-6A77-4715-9C4F-56728D157FC9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DABDBA6-EE82-43A1-88A8-07C0E54809AF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68C9C4CF-7479-4CE7-9886-2CA4EB36C0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C0E3DE56-7523-4B11-9430-F78085A99D86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D331DF2-BD24-4D96-82DC-DBFF31DE68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44D94C0-C197-448C-8760-C043F22CAC54}" type="datetime1">
              <a:rPr lang="ru-RU" smtClean="0"/>
              <a:pPr>
                <a:defRPr/>
              </a:pPr>
              <a:t>25.02.2012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1AAE059-5DAB-4E69-A3FB-4852B21EF3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4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3643313" y="6197600"/>
            <a:ext cx="19002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0" i="1" dirty="0">
                <a:solidFill>
                  <a:schemeClr val="tx2"/>
                </a:solidFill>
                <a:latin typeface="+mn-lt"/>
              </a:rPr>
              <a:t>Ишим, 2011 г.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2429241"/>
            <a:ext cx="9144000" cy="145732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cap="none" dirty="0" smtClean="0">
                <a:solidFill>
                  <a:srgbClr val="CC3300"/>
                </a:solidFill>
              </a:rPr>
              <a:t>ОТЧЕТ</a:t>
            </a:r>
            <a:br>
              <a:rPr lang="ru-RU" cap="none" dirty="0" smtClean="0">
                <a:solidFill>
                  <a:srgbClr val="CC3300"/>
                </a:solidFill>
              </a:rPr>
            </a:br>
            <a:r>
              <a:rPr lang="ru-RU" cap="none" dirty="0" smtClean="0">
                <a:solidFill>
                  <a:srgbClr val="CC3300"/>
                </a:solidFill>
              </a:rPr>
              <a:t>о деятельности МАОУ </a:t>
            </a:r>
            <a:r>
              <a:rPr lang="ru-RU" cap="none" dirty="0" smtClean="0">
                <a:solidFill>
                  <a:srgbClr val="CC3300"/>
                </a:solidFill>
              </a:rPr>
              <a:t>СОШ № </a:t>
            </a:r>
            <a:r>
              <a:rPr lang="ru-RU" cap="none" dirty="0" smtClean="0">
                <a:solidFill>
                  <a:srgbClr val="CC3300"/>
                </a:solidFill>
              </a:rPr>
              <a:t>12 </a:t>
            </a:r>
            <a:r>
              <a:rPr lang="ru-RU" cap="none" dirty="0" smtClean="0">
                <a:solidFill>
                  <a:srgbClr val="CC3300"/>
                </a:solidFill>
              </a:rPr>
              <a:t>г. Ишима</a:t>
            </a:r>
            <a:br>
              <a:rPr lang="ru-RU" cap="none" dirty="0" smtClean="0">
                <a:solidFill>
                  <a:srgbClr val="CC3300"/>
                </a:solidFill>
              </a:rPr>
            </a:br>
            <a:r>
              <a:rPr lang="ru-RU" cap="none" dirty="0" smtClean="0">
                <a:solidFill>
                  <a:srgbClr val="CC3300"/>
                </a:solidFill>
              </a:rPr>
              <a:t>по итогам 2011 года</a:t>
            </a:r>
            <a:endParaRPr lang="ru-RU" cap="none" dirty="0">
              <a:solidFill>
                <a:srgbClr val="CC33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0" y="1634658"/>
            <a:ext cx="9144000" cy="71167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i="1" dirty="0" smtClean="0"/>
              <a:t>Муниципальное автономное общеобразовательное учреждение</a:t>
            </a:r>
          </a:p>
          <a:p>
            <a:pPr algn="ctr"/>
            <a:r>
              <a:rPr lang="ru-RU" i="1" dirty="0" smtClean="0"/>
              <a:t>«Средняя общеобразовательная школа № 12 г. Ишима»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1555458" name="Text Box 2"/>
          <p:cNvSpPr txBox="1">
            <a:spLocks noChangeArrowheads="1"/>
          </p:cNvSpPr>
          <p:nvPr/>
        </p:nvSpPr>
        <p:spPr bwMode="auto">
          <a:xfrm>
            <a:off x="441325" y="1863725"/>
            <a:ext cx="84137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defRPr/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Численность выпускников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МАОУ 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СОШ № 12</a:t>
            </a: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06425" y="5894388"/>
            <a:ext cx="7442200" cy="5238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>
                <a:solidFill>
                  <a:schemeClr val="tx1"/>
                </a:solidFill>
              </a:rPr>
              <a:t>Наблюдается уменьшение численности выпускников 9 классов по сравнению с прошлым годом .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533400" y="2247900"/>
          <a:ext cx="4037773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4948238" y="2189163"/>
          <a:ext cx="3573723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1071" name="Text Box 15"/>
          <p:cNvSpPr txBox="1">
            <a:spLocks noChangeArrowheads="1"/>
          </p:cNvSpPr>
          <p:nvPr/>
        </p:nvSpPr>
        <p:spPr bwMode="auto">
          <a:xfrm>
            <a:off x="520700" y="1285875"/>
            <a:ext cx="86233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0" i="1" dirty="0" smtClean="0">
                <a:solidFill>
                  <a:schemeClr val="accent2">
                    <a:lumMod val="75000"/>
                  </a:schemeClr>
                </a:solidFill>
              </a:rPr>
              <a:t>1.1 </a:t>
            </a:r>
            <a:r>
              <a:rPr lang="ru-RU" sz="1600" b="0" i="1" dirty="0">
                <a:solidFill>
                  <a:schemeClr val="accent2">
                    <a:lumMod val="75000"/>
                  </a:schemeClr>
                </a:solidFill>
              </a:rPr>
              <a:t>Организация работы ОУ, ориентированной на выпуск обучающихся из полной средней школы</a:t>
            </a:r>
          </a:p>
        </p:txBody>
      </p:sp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95813-E3A4-4153-8D99-1055D1075581}" type="slidenum">
              <a:rPr lang="ru-RU" smtClean="0">
                <a:latin typeface="Arial" pitchFamily="34" charset="0"/>
              </a:rPr>
              <a:pPr/>
              <a:t>11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029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1030" name="Text Box 2"/>
          <p:cNvSpPr txBox="1">
            <a:spLocks noChangeArrowheads="1"/>
          </p:cNvSpPr>
          <p:nvPr/>
        </p:nvSpPr>
        <p:spPr bwMode="auto">
          <a:xfrm>
            <a:off x="0" y="1379538"/>
            <a:ext cx="91440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Успеваемость обучающихся на ступени начального образования,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%</a:t>
            </a:r>
            <a:endParaRPr lang="ru-RU" sz="18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9" name="Диаграмма 13"/>
          <p:cNvGraphicFramePr>
            <a:graphicFrameLocks/>
          </p:cNvGraphicFramePr>
          <p:nvPr/>
        </p:nvGraphicFramePr>
        <p:xfrm>
          <a:off x="257175" y="2168526"/>
          <a:ext cx="4067175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35" name="Text Box 2"/>
          <p:cNvSpPr txBox="1">
            <a:spLocks noChangeArrowheads="1"/>
          </p:cNvSpPr>
          <p:nvPr/>
        </p:nvSpPr>
        <p:spPr bwMode="auto">
          <a:xfrm>
            <a:off x="1028700" y="1827213"/>
            <a:ext cx="73247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chemeClr val="accent2"/>
                </a:solidFill>
              </a:rPr>
              <a:t>общая                                                    качественная</a:t>
            </a:r>
          </a:p>
        </p:txBody>
      </p:sp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20" name="Диаграмма 13"/>
          <p:cNvGraphicFramePr>
            <a:graphicFrameLocks/>
          </p:cNvGraphicFramePr>
          <p:nvPr/>
        </p:nvGraphicFramePr>
        <p:xfrm>
          <a:off x="4486275" y="2159001"/>
          <a:ext cx="4067175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95813-E3A4-4153-8D99-1055D1075581}" type="slidenum">
              <a:rPr lang="ru-RU" smtClean="0">
                <a:latin typeface="Arial" pitchFamily="34" charset="0"/>
              </a:rPr>
              <a:pPr/>
              <a:t>12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029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1030" name="Text Box 2"/>
          <p:cNvSpPr txBox="1">
            <a:spLocks noChangeArrowheads="1"/>
          </p:cNvSpPr>
          <p:nvPr/>
        </p:nvSpPr>
        <p:spPr bwMode="auto">
          <a:xfrm>
            <a:off x="0" y="1379538"/>
            <a:ext cx="91440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Успеваемость обучающихся на ступени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основного общего образования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%</a:t>
            </a:r>
            <a:endParaRPr lang="ru-RU" sz="18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9" name="Диаграмма 13"/>
          <p:cNvGraphicFramePr>
            <a:graphicFrameLocks/>
          </p:cNvGraphicFramePr>
          <p:nvPr/>
        </p:nvGraphicFramePr>
        <p:xfrm>
          <a:off x="257175" y="2168526"/>
          <a:ext cx="4067175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35" name="Text Box 2"/>
          <p:cNvSpPr txBox="1">
            <a:spLocks noChangeArrowheads="1"/>
          </p:cNvSpPr>
          <p:nvPr/>
        </p:nvSpPr>
        <p:spPr bwMode="auto">
          <a:xfrm>
            <a:off x="1028700" y="1827213"/>
            <a:ext cx="73247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chemeClr val="accent2"/>
                </a:solidFill>
              </a:rPr>
              <a:t>общая                                                    качественная</a:t>
            </a:r>
          </a:p>
        </p:txBody>
      </p:sp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20" name="Диаграмма 13"/>
          <p:cNvGraphicFramePr>
            <a:graphicFrameLocks/>
          </p:cNvGraphicFramePr>
          <p:nvPr/>
        </p:nvGraphicFramePr>
        <p:xfrm>
          <a:off x="4486275" y="2159001"/>
          <a:ext cx="4067175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95813-E3A4-4153-8D99-1055D1075581}" type="slidenum">
              <a:rPr lang="ru-RU" smtClean="0">
                <a:latin typeface="Arial" pitchFamily="34" charset="0"/>
              </a:rPr>
              <a:pPr/>
              <a:t>13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029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1030" name="Text Box 2"/>
          <p:cNvSpPr txBox="1">
            <a:spLocks noChangeArrowheads="1"/>
          </p:cNvSpPr>
          <p:nvPr/>
        </p:nvSpPr>
        <p:spPr bwMode="auto">
          <a:xfrm>
            <a:off x="0" y="1246188"/>
            <a:ext cx="91440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Успеваемость обучающихся на ступени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среднего (полного) общего образования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%</a:t>
            </a:r>
            <a:endParaRPr lang="ru-RU" sz="18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9" name="Диаграмма 13"/>
          <p:cNvGraphicFramePr>
            <a:graphicFrameLocks/>
          </p:cNvGraphicFramePr>
          <p:nvPr/>
        </p:nvGraphicFramePr>
        <p:xfrm>
          <a:off x="257175" y="2168526"/>
          <a:ext cx="4067175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35" name="Text Box 2"/>
          <p:cNvSpPr txBox="1">
            <a:spLocks noChangeArrowheads="1"/>
          </p:cNvSpPr>
          <p:nvPr/>
        </p:nvSpPr>
        <p:spPr bwMode="auto">
          <a:xfrm>
            <a:off x="1028700" y="1827213"/>
            <a:ext cx="73247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chemeClr val="accent2"/>
                </a:solidFill>
              </a:rPr>
              <a:t>общая                                                    качественная</a:t>
            </a:r>
          </a:p>
        </p:txBody>
      </p:sp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20" name="Диаграмма 13"/>
          <p:cNvGraphicFramePr>
            <a:graphicFrameLocks/>
          </p:cNvGraphicFramePr>
          <p:nvPr/>
        </p:nvGraphicFramePr>
        <p:xfrm>
          <a:off x="4486275" y="2159001"/>
          <a:ext cx="4067175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95813-E3A4-4153-8D99-1055D1075581}" type="slidenum">
              <a:rPr lang="ru-RU" smtClean="0">
                <a:latin typeface="Arial" pitchFamily="34" charset="0"/>
              </a:rPr>
              <a:pPr/>
              <a:t>14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029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1030" name="Text Box 2"/>
          <p:cNvSpPr txBox="1">
            <a:spLocks noChangeArrowheads="1"/>
          </p:cNvSpPr>
          <p:nvPr/>
        </p:nvSpPr>
        <p:spPr bwMode="auto">
          <a:xfrm>
            <a:off x="0" y="1398588"/>
            <a:ext cx="91440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Успеваемость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обучающихся в целом по МАОУ СОШ №12, %</a:t>
            </a:r>
            <a:endParaRPr lang="ru-RU" sz="18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9" name="Диаграмма 13"/>
          <p:cNvGraphicFramePr>
            <a:graphicFrameLocks/>
          </p:cNvGraphicFramePr>
          <p:nvPr/>
        </p:nvGraphicFramePr>
        <p:xfrm>
          <a:off x="257175" y="2168526"/>
          <a:ext cx="4067175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35" name="Text Box 2"/>
          <p:cNvSpPr txBox="1">
            <a:spLocks noChangeArrowheads="1"/>
          </p:cNvSpPr>
          <p:nvPr/>
        </p:nvSpPr>
        <p:spPr bwMode="auto">
          <a:xfrm>
            <a:off x="1028700" y="1827213"/>
            <a:ext cx="73247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chemeClr val="accent2"/>
                </a:solidFill>
              </a:rPr>
              <a:t>общая                                                    качественная</a:t>
            </a:r>
          </a:p>
        </p:txBody>
      </p:sp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20" name="Диаграмма 13"/>
          <p:cNvGraphicFramePr>
            <a:graphicFrameLocks/>
          </p:cNvGraphicFramePr>
          <p:nvPr/>
        </p:nvGraphicFramePr>
        <p:xfrm>
          <a:off x="4486275" y="2159001"/>
          <a:ext cx="4067175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31374D-D560-4C8F-81D4-E9E8B7DC32C4}" type="slidenum">
              <a:rPr lang="ru-RU" smtClean="0">
                <a:latin typeface="Arial" pitchFamily="34" charset="0"/>
              </a:rPr>
              <a:pPr/>
              <a:t>15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932302" name="Rectangle 4"/>
          <p:cNvSpPr>
            <a:spLocks noChangeArrowheads="1"/>
          </p:cNvSpPr>
          <p:nvPr/>
        </p:nvSpPr>
        <p:spPr bwMode="auto">
          <a:xfrm>
            <a:off x="501650" y="5495925"/>
            <a:ext cx="8397875" cy="6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Отмечается рост показателя качественных результатов ГИА выпускников 9 классов в новой форме на 28% по русскому языку и на 1% по математике.</a:t>
            </a:r>
          </a:p>
          <a:p>
            <a:pPr>
              <a:spcBef>
                <a:spcPct val="20000"/>
              </a:spcBef>
              <a:defRPr/>
            </a:pP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Уровень города не достигнут: по русскому языку показатель ниже на 9%, по математике – на 11%.</a:t>
            </a:r>
          </a:p>
        </p:txBody>
      </p:sp>
      <p:graphicFrame>
        <p:nvGraphicFramePr>
          <p:cNvPr id="11" name="Диаграмма 15"/>
          <p:cNvGraphicFramePr>
            <a:graphicFrameLocks/>
          </p:cNvGraphicFramePr>
          <p:nvPr/>
        </p:nvGraphicFramePr>
        <p:xfrm>
          <a:off x="581025" y="1828800"/>
          <a:ext cx="4029075" cy="343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85" name="Text Box 2"/>
          <p:cNvSpPr txBox="1">
            <a:spLocks noChangeArrowheads="1"/>
          </p:cNvSpPr>
          <p:nvPr/>
        </p:nvSpPr>
        <p:spPr bwMode="auto">
          <a:xfrm>
            <a:off x="981075" y="1512888"/>
            <a:ext cx="732472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400" dirty="0">
                <a:solidFill>
                  <a:schemeClr val="accent2"/>
                </a:solidFill>
              </a:rPr>
              <a:t>% успеваемости            </a:t>
            </a:r>
            <a:r>
              <a:rPr lang="ru-RU" sz="1400" dirty="0" smtClean="0">
                <a:solidFill>
                  <a:schemeClr val="accent2"/>
                </a:solidFill>
              </a:rPr>
              <a:t>                                                   </a:t>
            </a:r>
            <a:r>
              <a:rPr lang="ru-RU" sz="1400" dirty="0">
                <a:solidFill>
                  <a:schemeClr val="accent2"/>
                </a:solidFill>
              </a:rPr>
              <a:t>% качества</a:t>
            </a:r>
          </a:p>
        </p:txBody>
      </p:sp>
      <p:graphicFrame>
        <p:nvGraphicFramePr>
          <p:cNvPr id="13" name="Диаграмма 17"/>
          <p:cNvGraphicFramePr>
            <a:graphicFrameLocks/>
          </p:cNvGraphicFramePr>
          <p:nvPr/>
        </p:nvGraphicFramePr>
        <p:xfrm>
          <a:off x="4648200" y="1819273"/>
          <a:ext cx="4105275" cy="343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0" y="1046163"/>
            <a:ext cx="91440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 smtClean="0">
                <a:solidFill>
                  <a:srgbClr val="C00000"/>
                </a:solidFill>
              </a:rPr>
              <a:t>Результаты ГИА выпускников 9 классов в новой форме</a:t>
            </a:r>
            <a:endParaRPr lang="ru-RU" sz="18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C81FBC-C7DD-4F03-84A1-10184B78CA63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35843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0" y="1093788"/>
            <a:ext cx="91440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rgbClr val="C00000"/>
                </a:solidFill>
              </a:rPr>
              <a:t>Результаты </a:t>
            </a:r>
            <a:r>
              <a:rPr lang="ru-RU" sz="1800" dirty="0" smtClean="0">
                <a:solidFill>
                  <a:srgbClr val="C00000"/>
                </a:solidFill>
              </a:rPr>
              <a:t>ГИА выпускников 9 классов в новой форме (средний балл)</a:t>
            </a:r>
            <a:endParaRPr lang="ru-RU" sz="1800" dirty="0">
              <a:solidFill>
                <a:srgbClr val="C00000"/>
              </a:solidFill>
            </a:endParaRPr>
          </a:p>
        </p:txBody>
      </p:sp>
      <p:graphicFrame>
        <p:nvGraphicFramePr>
          <p:cNvPr id="10" name="Диаграмма 14"/>
          <p:cNvGraphicFramePr>
            <a:graphicFrameLocks/>
          </p:cNvGraphicFramePr>
          <p:nvPr/>
        </p:nvGraphicFramePr>
        <p:xfrm>
          <a:off x="323849" y="1638300"/>
          <a:ext cx="8296275" cy="382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7175" y="5585609"/>
            <a:ext cx="84391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На уровне ОУ отмечается положительная динамика среднего балла по русскому языку и математике.</a:t>
            </a:r>
          </a:p>
          <a:p>
            <a:pPr>
              <a:spcBef>
                <a:spcPts val="0"/>
              </a:spcBef>
              <a:defRPr/>
            </a:pP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 русскому языку средний балл выше областного, по математике – ниже.</a:t>
            </a:r>
          </a:p>
          <a:p>
            <a:pPr>
              <a:spcBef>
                <a:spcPts val="0"/>
              </a:spcBef>
              <a:defRPr/>
            </a:pP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Необходимо усилить контроль за работой учителей – предметников, активизировать подготовку к экзаменам, проводить тематический контроль  по  предметам,  готовить обучающихся к сдаче экзаменов в новой форме  по тестам, отрабатывать на уроках и во внеурочное время типичные задания из </a:t>
            </a:r>
            <a:r>
              <a:rPr lang="ru-RU" sz="12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КИМов</a:t>
            </a: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  <a:endParaRPr lang="ru-RU" sz="1200" b="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C81FBC-C7DD-4F03-84A1-10184B78CA63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35843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0" y="1274763"/>
            <a:ext cx="91440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rgbClr val="C00000"/>
                </a:solidFill>
              </a:rPr>
              <a:t>Результаты ЕГЭ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03249" y="5910263"/>
            <a:ext cx="794067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Отмечается </a:t>
            </a:r>
            <a:r>
              <a:rPr lang="ru-RU" sz="12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повышение показателей </a:t>
            </a: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ЕГЭ как на дневном, так и на вечернем отделении</a:t>
            </a:r>
            <a:endParaRPr lang="ru-RU" sz="1200" b="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ts val="0"/>
              </a:spcBef>
            </a:pP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Средний </a:t>
            </a:r>
            <a:r>
              <a:rPr lang="ru-RU" sz="12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балл на ЕГЭ ниже </a:t>
            </a:r>
            <a:r>
              <a:rPr lang="ru-RU" sz="1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областных показателей</a:t>
            </a:r>
            <a:r>
              <a:rPr lang="ru-RU" sz="12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13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09575" y="1720850"/>
          <a:ext cx="813435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7E05A3-FAA5-46AD-BEAD-78ED51112F94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36867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176338" y="1408113"/>
            <a:ext cx="68580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>
                <a:solidFill>
                  <a:srgbClr val="C00000"/>
                </a:solidFill>
              </a:rPr>
              <a:t>Результаты ЕГЭ по предметам по выбору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74700" y="5748338"/>
            <a:ext cx="7939088" cy="646331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ru-RU" sz="1200" b="0" dirty="0" smtClean="0">
                <a:solidFill>
                  <a:schemeClr val="tx1"/>
                </a:solidFill>
              </a:rPr>
              <a:t>Отмечается </a:t>
            </a:r>
            <a:r>
              <a:rPr lang="ru-RU" sz="1200" b="0" dirty="0">
                <a:solidFill>
                  <a:schemeClr val="tx1"/>
                </a:solidFill>
              </a:rPr>
              <a:t>снижение показателей </a:t>
            </a:r>
            <a:r>
              <a:rPr lang="ru-RU" sz="1200" b="0" dirty="0" smtClean="0">
                <a:solidFill>
                  <a:schemeClr val="tx1"/>
                </a:solidFill>
              </a:rPr>
              <a:t>ЕГЭ по всем предметам.</a:t>
            </a:r>
            <a:endParaRPr lang="ru-RU" sz="12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1200" b="0" dirty="0" smtClean="0">
                <a:solidFill>
                  <a:schemeClr val="tx1"/>
                </a:solidFill>
              </a:rPr>
              <a:t>Средние баллы ЕГЭ по всем предметам </a:t>
            </a:r>
            <a:r>
              <a:rPr lang="ru-RU" sz="1200" b="0" dirty="0">
                <a:solidFill>
                  <a:schemeClr val="tx1"/>
                </a:solidFill>
              </a:rPr>
              <a:t>ниже </a:t>
            </a:r>
            <a:r>
              <a:rPr lang="ru-RU" sz="1200" b="0" dirty="0" smtClean="0">
                <a:solidFill>
                  <a:schemeClr val="tx1"/>
                </a:solidFill>
              </a:rPr>
              <a:t>городских и областных </a:t>
            </a:r>
            <a:r>
              <a:rPr lang="ru-RU" sz="1200" b="0" dirty="0">
                <a:solidFill>
                  <a:schemeClr val="tx1"/>
                </a:solidFill>
              </a:rPr>
              <a:t>показателей</a:t>
            </a:r>
            <a:r>
              <a:rPr lang="ru-RU" sz="1200" b="0" dirty="0" smtClean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1200" b="0" dirty="0" smtClean="0">
                <a:solidFill>
                  <a:schemeClr val="tx1"/>
                </a:solidFill>
              </a:rPr>
              <a:t>В 2011 г. уменьшилось количество предметов, ГИА по которым выпускники проходили в формате ЕГЭ 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8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20" name="Диаграмма 14"/>
          <p:cNvGraphicFramePr>
            <a:graphicFrameLocks/>
          </p:cNvGraphicFramePr>
          <p:nvPr/>
        </p:nvGraphicFramePr>
        <p:xfrm>
          <a:off x="333374" y="1714500"/>
          <a:ext cx="8296275" cy="382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36BE67-41A0-47E8-B944-44E796054033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3076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1138238" y="1389063"/>
            <a:ext cx="6858000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800" dirty="0" smtClean="0">
                <a:solidFill>
                  <a:srgbClr val="C00000"/>
                </a:solidFill>
              </a:rPr>
              <a:t>Доля выпускников 11 (12) классов, сдавших ЕГЭ </a:t>
            </a:r>
            <a:br>
              <a:rPr lang="ru-RU" sz="1800" dirty="0" smtClean="0">
                <a:solidFill>
                  <a:srgbClr val="C00000"/>
                </a:solidFill>
              </a:rPr>
            </a:br>
            <a:r>
              <a:rPr lang="ru-RU" sz="1600" dirty="0" smtClean="0">
                <a:solidFill>
                  <a:srgbClr val="C00000"/>
                </a:solidFill>
              </a:rPr>
              <a:t>(сдававших 3 и более предметов в формате ЕГЭ)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/>
        </p:nvGraphicFramePr>
        <p:xfrm>
          <a:off x="1509713" y="1976438"/>
          <a:ext cx="5773737" cy="3635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00089" y="5781675"/>
            <a:ext cx="7243762" cy="52322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>
                <a:solidFill>
                  <a:schemeClr val="tx1"/>
                </a:solidFill>
              </a:rPr>
              <a:t>В 2011 году наблюдается снижение  в </a:t>
            </a:r>
            <a:r>
              <a:rPr lang="ru-RU" sz="1400" b="0" dirty="0" smtClean="0">
                <a:solidFill>
                  <a:schemeClr val="tx1"/>
                </a:solidFill>
              </a:rPr>
              <a:t>3 </a:t>
            </a:r>
            <a:r>
              <a:rPr lang="ru-RU" sz="1400" b="0" dirty="0">
                <a:solidFill>
                  <a:schemeClr val="tx1"/>
                </a:solidFill>
              </a:rPr>
              <a:t>раза доли выпускников, </a:t>
            </a:r>
            <a:r>
              <a:rPr lang="ru-RU" sz="1400" b="0" dirty="0" smtClean="0">
                <a:solidFill>
                  <a:schemeClr val="tx1"/>
                </a:solidFill>
              </a:rPr>
              <a:t>сдавших 3 и более предмета в формате ЕГЭ, </a:t>
            </a:r>
            <a:r>
              <a:rPr lang="ru-RU" sz="1400" b="0" dirty="0">
                <a:solidFill>
                  <a:schemeClr val="tx1"/>
                </a:solidFill>
              </a:rPr>
              <a:t>в общей численности </a:t>
            </a:r>
            <a:r>
              <a:rPr lang="ru-RU" sz="1400" b="0" dirty="0" smtClean="0">
                <a:solidFill>
                  <a:schemeClr val="tx1"/>
                </a:solidFill>
              </a:rPr>
              <a:t>выпускников МАОУ СОШ № 12.</a:t>
            </a:r>
            <a:endParaRPr lang="ru-RU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22" name="AutoShape 6"/>
          <p:cNvCxnSpPr>
            <a:cxnSpLocks noChangeShapeType="1"/>
            <a:stCxn id="1862684" idx="3"/>
            <a:endCxn id="58" idx="3"/>
          </p:cNvCxnSpPr>
          <p:nvPr/>
        </p:nvCxnSpPr>
        <p:spPr bwMode="auto">
          <a:xfrm flipH="1" flipV="1">
            <a:off x="2051050" y="762000"/>
            <a:ext cx="1801813" cy="1876425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3072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FFDE6F-8767-4003-A15A-84014A769CAE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862658" name="Rectangle 2"/>
          <p:cNvSpPr>
            <a:spLocks noChangeArrowheads="1"/>
          </p:cNvSpPr>
          <p:nvPr/>
        </p:nvSpPr>
        <p:spPr bwMode="auto">
          <a:xfrm>
            <a:off x="238125" y="5949950"/>
            <a:ext cx="1981200" cy="53975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Системный администратор</a:t>
            </a:r>
          </a:p>
        </p:txBody>
      </p:sp>
      <p:cxnSp>
        <p:nvCxnSpPr>
          <p:cNvPr id="30725" name="AutoShape 3"/>
          <p:cNvCxnSpPr>
            <a:cxnSpLocks noChangeShapeType="1"/>
            <a:stCxn id="1862684" idx="3"/>
            <a:endCxn id="1862668" idx="3"/>
          </p:cNvCxnSpPr>
          <p:nvPr/>
        </p:nvCxnSpPr>
        <p:spPr bwMode="auto">
          <a:xfrm flipH="1">
            <a:off x="2051050" y="2638425"/>
            <a:ext cx="1801813" cy="1150938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26" name="AutoShape 4"/>
          <p:cNvCxnSpPr>
            <a:cxnSpLocks noChangeShapeType="1"/>
            <a:stCxn id="1862669" idx="3"/>
            <a:endCxn id="1862684" idx="3"/>
          </p:cNvCxnSpPr>
          <p:nvPr/>
        </p:nvCxnSpPr>
        <p:spPr bwMode="auto">
          <a:xfrm flipV="1">
            <a:off x="2051050" y="2638425"/>
            <a:ext cx="1801813" cy="520700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 type="triangle" w="med" len="med"/>
            <a:tailEnd/>
          </a:ln>
        </p:spPr>
      </p:cxnSp>
      <p:cxnSp>
        <p:nvCxnSpPr>
          <p:cNvPr id="30727" name="AutoShape 5"/>
          <p:cNvCxnSpPr>
            <a:cxnSpLocks noChangeShapeType="1"/>
            <a:endCxn id="1862670" idx="3"/>
          </p:cNvCxnSpPr>
          <p:nvPr/>
        </p:nvCxnSpPr>
        <p:spPr bwMode="auto">
          <a:xfrm rot="10800000">
            <a:off x="2051050" y="2170113"/>
            <a:ext cx="1511300" cy="401637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28" name="AutoShape 6"/>
          <p:cNvCxnSpPr>
            <a:cxnSpLocks noChangeShapeType="1"/>
            <a:stCxn id="1862684" idx="3"/>
            <a:endCxn id="1862671" idx="3"/>
          </p:cNvCxnSpPr>
          <p:nvPr/>
        </p:nvCxnSpPr>
        <p:spPr bwMode="auto">
          <a:xfrm flipH="1" flipV="1">
            <a:off x="2051050" y="1268413"/>
            <a:ext cx="1801813" cy="1370012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1862663" name="Text Box 7"/>
          <p:cNvSpPr txBox="1">
            <a:spLocks noChangeArrowheads="1"/>
          </p:cNvSpPr>
          <p:nvPr/>
        </p:nvSpPr>
        <p:spPr bwMode="auto">
          <a:xfrm>
            <a:off x="0" y="85725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СХЕМА УПРАВЛЕНИЯ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МАОУ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СОШ №12</a:t>
            </a:r>
          </a:p>
        </p:txBody>
      </p:sp>
      <p:sp>
        <p:nvSpPr>
          <p:cNvPr id="1862664" name="Rectangle 8"/>
          <p:cNvSpPr>
            <a:spLocks noChangeArrowheads="1"/>
          </p:cNvSpPr>
          <p:nvPr/>
        </p:nvSpPr>
        <p:spPr bwMode="auto">
          <a:xfrm>
            <a:off x="257175" y="5049838"/>
            <a:ext cx="1981200" cy="719137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 smtClean="0">
                <a:solidFill>
                  <a:schemeClr val="dk1"/>
                </a:solidFill>
                <a:latin typeface="+mn-lt"/>
              </a:rPr>
              <a:t>Медиатека</a:t>
            </a:r>
            <a:r>
              <a:rPr lang="ru-RU" sz="1200" dirty="0" smtClean="0">
                <a:solidFill>
                  <a:schemeClr val="dk1"/>
                </a:solidFill>
                <a:latin typeface="+mn-lt"/>
              </a:rPr>
              <a:t>,</a:t>
            </a:r>
            <a:br>
              <a:rPr lang="ru-RU" sz="1200" dirty="0" smtClean="0">
                <a:solidFill>
                  <a:schemeClr val="dk1"/>
                </a:solidFill>
                <a:latin typeface="+mn-lt"/>
              </a:rPr>
            </a:br>
            <a:r>
              <a:rPr lang="ru-RU" sz="1200" dirty="0" smtClean="0">
                <a:solidFill>
                  <a:schemeClr val="dk1"/>
                </a:solidFill>
                <a:latin typeface="+mn-lt"/>
              </a:rPr>
              <a:t>компьютерная </a:t>
            </a:r>
            <a:r>
              <a:rPr lang="ru-RU" sz="1200" dirty="0">
                <a:solidFill>
                  <a:schemeClr val="dk1"/>
                </a:solidFill>
                <a:latin typeface="+mn-lt"/>
              </a:rPr>
              <a:t>информация</a:t>
            </a:r>
          </a:p>
        </p:txBody>
      </p:sp>
      <p:sp>
        <p:nvSpPr>
          <p:cNvPr id="1862665" name="Rectangle 9"/>
          <p:cNvSpPr>
            <a:spLocks noChangeArrowheads="1"/>
          </p:cNvSpPr>
          <p:nvPr/>
        </p:nvSpPr>
        <p:spPr bwMode="auto">
          <a:xfrm>
            <a:off x="2584450" y="5229225"/>
            <a:ext cx="1619250" cy="53975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Школьное самоуправление</a:t>
            </a:r>
          </a:p>
        </p:txBody>
      </p:sp>
      <p:sp>
        <p:nvSpPr>
          <p:cNvPr id="1862666" name="Rectangle 10"/>
          <p:cNvSpPr>
            <a:spLocks noChangeArrowheads="1"/>
          </p:cNvSpPr>
          <p:nvPr/>
        </p:nvSpPr>
        <p:spPr bwMode="auto">
          <a:xfrm>
            <a:off x="4564063" y="6308725"/>
            <a:ext cx="1620837" cy="360363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Психолог</a:t>
            </a:r>
          </a:p>
        </p:txBody>
      </p:sp>
      <p:sp>
        <p:nvSpPr>
          <p:cNvPr id="1862668" name="Rectangle 12"/>
          <p:cNvSpPr>
            <a:spLocks noChangeArrowheads="1"/>
          </p:cNvSpPr>
          <p:nvPr/>
        </p:nvSpPr>
        <p:spPr bwMode="auto">
          <a:xfrm>
            <a:off x="250825" y="3608388"/>
            <a:ext cx="1800225" cy="360362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Профсоюз</a:t>
            </a:r>
          </a:p>
        </p:txBody>
      </p:sp>
      <p:sp>
        <p:nvSpPr>
          <p:cNvPr id="1862669" name="Rectangle 13"/>
          <p:cNvSpPr>
            <a:spLocks noChangeArrowheads="1"/>
          </p:cNvSpPr>
          <p:nvPr/>
        </p:nvSpPr>
        <p:spPr bwMode="auto">
          <a:xfrm>
            <a:off x="250825" y="2889250"/>
            <a:ext cx="1800225" cy="53975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Собрание трудового коллектива</a:t>
            </a:r>
          </a:p>
        </p:txBody>
      </p:sp>
      <p:sp>
        <p:nvSpPr>
          <p:cNvPr id="1862670" name="Rectangle 14"/>
          <p:cNvSpPr>
            <a:spLocks noChangeArrowheads="1"/>
          </p:cNvSpPr>
          <p:nvPr/>
        </p:nvSpPr>
        <p:spPr bwMode="auto">
          <a:xfrm>
            <a:off x="250825" y="1628775"/>
            <a:ext cx="1800225" cy="1081088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Собрание родительской общественности и совершеннолетних обучающихся</a:t>
            </a:r>
          </a:p>
        </p:txBody>
      </p:sp>
      <p:sp>
        <p:nvSpPr>
          <p:cNvPr id="1862671" name="Rectangle 15"/>
          <p:cNvSpPr>
            <a:spLocks noChangeArrowheads="1"/>
          </p:cNvSpPr>
          <p:nvPr/>
        </p:nvSpPr>
        <p:spPr bwMode="auto">
          <a:xfrm>
            <a:off x="250825" y="1089025"/>
            <a:ext cx="1800225" cy="358775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Управляющий Совет</a:t>
            </a:r>
          </a:p>
        </p:txBody>
      </p:sp>
      <p:sp>
        <p:nvSpPr>
          <p:cNvPr id="1862672" name="Rectangle 16"/>
          <p:cNvSpPr>
            <a:spLocks noChangeArrowheads="1"/>
          </p:cNvSpPr>
          <p:nvPr/>
        </p:nvSpPr>
        <p:spPr bwMode="auto">
          <a:xfrm>
            <a:off x="2411413" y="1089025"/>
            <a:ext cx="1981200" cy="541338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Главный бухгалтер</a:t>
            </a:r>
          </a:p>
        </p:txBody>
      </p:sp>
      <p:sp>
        <p:nvSpPr>
          <p:cNvPr id="1862673" name="Rectangle 17"/>
          <p:cNvSpPr>
            <a:spLocks noChangeArrowheads="1"/>
          </p:cNvSpPr>
          <p:nvPr/>
        </p:nvSpPr>
        <p:spPr bwMode="auto">
          <a:xfrm>
            <a:off x="2409825" y="546100"/>
            <a:ext cx="1982788" cy="360363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Бухгалтер-кассир</a:t>
            </a:r>
          </a:p>
        </p:txBody>
      </p:sp>
      <p:sp>
        <p:nvSpPr>
          <p:cNvPr id="1862674" name="Rectangle 18"/>
          <p:cNvSpPr>
            <a:spLocks noChangeArrowheads="1"/>
          </p:cNvSpPr>
          <p:nvPr/>
        </p:nvSpPr>
        <p:spPr bwMode="auto">
          <a:xfrm>
            <a:off x="263525" y="4508500"/>
            <a:ext cx="1981200" cy="360363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/>
              <a:t>Библиотека</a:t>
            </a:r>
          </a:p>
        </p:txBody>
      </p:sp>
      <p:sp>
        <p:nvSpPr>
          <p:cNvPr id="1862676" name="Rectangle 20"/>
          <p:cNvSpPr>
            <a:spLocks noChangeArrowheads="1"/>
          </p:cNvSpPr>
          <p:nvPr/>
        </p:nvSpPr>
        <p:spPr bwMode="auto">
          <a:xfrm>
            <a:off x="2584450" y="4508500"/>
            <a:ext cx="1619250" cy="541338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Педагог-организатор</a:t>
            </a:r>
          </a:p>
        </p:txBody>
      </p:sp>
      <p:sp>
        <p:nvSpPr>
          <p:cNvPr id="1862677" name="Rectangle 21"/>
          <p:cNvSpPr>
            <a:spLocks noChangeArrowheads="1"/>
          </p:cNvSpPr>
          <p:nvPr/>
        </p:nvSpPr>
        <p:spPr bwMode="auto">
          <a:xfrm>
            <a:off x="4564063" y="4508500"/>
            <a:ext cx="1620837" cy="360363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ПМПК</a:t>
            </a:r>
          </a:p>
        </p:txBody>
      </p:sp>
      <p:sp>
        <p:nvSpPr>
          <p:cNvPr id="1862678" name="Rectangle 22"/>
          <p:cNvSpPr>
            <a:spLocks noChangeArrowheads="1"/>
          </p:cNvSpPr>
          <p:nvPr/>
        </p:nvSpPr>
        <p:spPr bwMode="auto">
          <a:xfrm>
            <a:off x="4565650" y="5049838"/>
            <a:ext cx="1620838" cy="53975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Социально-педагогическая служба</a:t>
            </a:r>
          </a:p>
        </p:txBody>
      </p:sp>
      <p:sp>
        <p:nvSpPr>
          <p:cNvPr id="1862679" name="Rectangle 23"/>
          <p:cNvSpPr>
            <a:spLocks noChangeArrowheads="1"/>
          </p:cNvSpPr>
          <p:nvPr/>
        </p:nvSpPr>
        <p:spPr bwMode="auto">
          <a:xfrm>
            <a:off x="4564063" y="5768975"/>
            <a:ext cx="1620837" cy="360363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Социальный педагог</a:t>
            </a:r>
          </a:p>
        </p:txBody>
      </p:sp>
      <p:sp>
        <p:nvSpPr>
          <p:cNvPr id="1862680" name="Rectangle 24"/>
          <p:cNvSpPr>
            <a:spLocks noChangeArrowheads="1"/>
          </p:cNvSpPr>
          <p:nvPr/>
        </p:nvSpPr>
        <p:spPr bwMode="auto">
          <a:xfrm>
            <a:off x="6913563" y="1743075"/>
            <a:ext cx="1979612" cy="606425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Педагогический совет</a:t>
            </a:r>
          </a:p>
        </p:txBody>
      </p:sp>
      <p:sp>
        <p:nvSpPr>
          <p:cNvPr id="1862681" name="Rectangle 25"/>
          <p:cNvSpPr>
            <a:spLocks noChangeArrowheads="1"/>
          </p:cNvSpPr>
          <p:nvPr/>
        </p:nvSpPr>
        <p:spPr bwMode="auto">
          <a:xfrm>
            <a:off x="6911975" y="2528888"/>
            <a:ext cx="1981200" cy="541337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Совещания при директоре</a:t>
            </a:r>
          </a:p>
        </p:txBody>
      </p:sp>
      <p:sp>
        <p:nvSpPr>
          <p:cNvPr id="1862682" name="Rectangle 26"/>
          <p:cNvSpPr>
            <a:spLocks noChangeArrowheads="1"/>
          </p:cNvSpPr>
          <p:nvPr/>
        </p:nvSpPr>
        <p:spPr bwMode="auto">
          <a:xfrm>
            <a:off x="4751388" y="547688"/>
            <a:ext cx="1981200" cy="360362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900" dirty="0"/>
              <a:t>Младший обслуживающий персонал</a:t>
            </a:r>
          </a:p>
        </p:txBody>
      </p:sp>
      <p:sp>
        <p:nvSpPr>
          <p:cNvPr id="1862683" name="Rectangle 27"/>
          <p:cNvSpPr>
            <a:spLocks noChangeArrowheads="1"/>
          </p:cNvSpPr>
          <p:nvPr/>
        </p:nvSpPr>
        <p:spPr bwMode="auto">
          <a:xfrm>
            <a:off x="4751388" y="1089025"/>
            <a:ext cx="1979612" cy="541338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Завхоз</a:t>
            </a:r>
          </a:p>
        </p:txBody>
      </p:sp>
      <p:sp>
        <p:nvSpPr>
          <p:cNvPr id="1862684" name="Rectangle 28"/>
          <p:cNvSpPr>
            <a:spLocks noChangeArrowheads="1"/>
          </p:cNvSpPr>
          <p:nvPr/>
        </p:nvSpPr>
        <p:spPr bwMode="auto">
          <a:xfrm>
            <a:off x="2413000" y="2187575"/>
            <a:ext cx="1439863" cy="900113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endParaRPr lang="ru-RU" sz="1200" dirty="0"/>
          </a:p>
          <a:p>
            <a:pPr algn="ctr">
              <a:tabLst>
                <a:tab pos="2667000" algn="l"/>
              </a:tabLst>
              <a:defRPr/>
            </a:pPr>
            <a:r>
              <a:rPr lang="ru-RU" sz="1200" dirty="0"/>
              <a:t>Органы общественного управления</a:t>
            </a:r>
          </a:p>
          <a:p>
            <a:pPr algn="ctr">
              <a:tabLst>
                <a:tab pos="2667000" algn="l"/>
              </a:tabLst>
              <a:defRPr/>
            </a:pPr>
            <a:endParaRPr lang="ru-RU" sz="1200" dirty="0"/>
          </a:p>
        </p:txBody>
      </p:sp>
      <p:sp>
        <p:nvSpPr>
          <p:cNvPr id="1862685" name="Rectangle 29"/>
          <p:cNvSpPr>
            <a:spLocks noChangeArrowheads="1"/>
          </p:cNvSpPr>
          <p:nvPr/>
        </p:nvSpPr>
        <p:spPr bwMode="auto">
          <a:xfrm>
            <a:off x="4030663" y="2168525"/>
            <a:ext cx="2520950" cy="900113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dirty="0"/>
              <a:t>ДИРЕКТОР</a:t>
            </a:r>
          </a:p>
        </p:txBody>
      </p:sp>
      <p:cxnSp>
        <p:nvCxnSpPr>
          <p:cNvPr id="30750" name="AutoShape 30"/>
          <p:cNvCxnSpPr>
            <a:cxnSpLocks noChangeShapeType="1"/>
          </p:cNvCxnSpPr>
          <p:nvPr/>
        </p:nvCxnSpPr>
        <p:spPr bwMode="auto">
          <a:xfrm>
            <a:off x="1239838" y="4859338"/>
            <a:ext cx="0" cy="207962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30751" name="AutoShape 31"/>
          <p:cNvCxnSpPr>
            <a:cxnSpLocks noChangeShapeType="1"/>
            <a:stCxn id="1862674" idx="2"/>
            <a:endCxn id="1862664" idx="0"/>
          </p:cNvCxnSpPr>
          <p:nvPr/>
        </p:nvCxnSpPr>
        <p:spPr bwMode="auto">
          <a:xfrm flipH="1">
            <a:off x="1247775" y="4868863"/>
            <a:ext cx="6350" cy="180975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52" name="AutoShape 32"/>
          <p:cNvCxnSpPr>
            <a:cxnSpLocks noChangeShapeType="1"/>
            <a:stCxn id="1862664" idx="2"/>
            <a:endCxn id="1862658" idx="0"/>
          </p:cNvCxnSpPr>
          <p:nvPr/>
        </p:nvCxnSpPr>
        <p:spPr bwMode="auto">
          <a:xfrm flipH="1">
            <a:off x="1228725" y="5768975"/>
            <a:ext cx="19050" cy="180975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30753" name="AutoShape 33"/>
          <p:cNvCxnSpPr>
            <a:cxnSpLocks noChangeShapeType="1"/>
            <a:stCxn id="1862667" idx="0"/>
            <a:endCxn id="1862674" idx="0"/>
          </p:cNvCxnSpPr>
          <p:nvPr/>
        </p:nvCxnSpPr>
        <p:spPr bwMode="auto">
          <a:xfrm flipH="1">
            <a:off x="1254125" y="3405188"/>
            <a:ext cx="3582988" cy="1103312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54" name="AutoShape 34"/>
          <p:cNvCxnSpPr>
            <a:cxnSpLocks noChangeShapeType="1"/>
            <a:stCxn id="1862664" idx="2"/>
            <a:endCxn id="1862658" idx="0"/>
          </p:cNvCxnSpPr>
          <p:nvPr/>
        </p:nvCxnSpPr>
        <p:spPr bwMode="auto">
          <a:xfrm flipH="1">
            <a:off x="1228725" y="5768975"/>
            <a:ext cx="19050" cy="180975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55" name="AutoShape 35"/>
          <p:cNvCxnSpPr>
            <a:cxnSpLocks noChangeShapeType="1"/>
            <a:stCxn id="1862685" idx="1"/>
            <a:endCxn id="1862684" idx="3"/>
          </p:cNvCxnSpPr>
          <p:nvPr/>
        </p:nvCxnSpPr>
        <p:spPr bwMode="auto">
          <a:xfrm rot="10800000" flipV="1">
            <a:off x="3852863" y="2619375"/>
            <a:ext cx="177800" cy="19050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56" name="AutoShape 36"/>
          <p:cNvCxnSpPr>
            <a:cxnSpLocks noChangeShapeType="1"/>
            <a:stCxn id="1862685" idx="2"/>
            <a:endCxn id="1862667" idx="0"/>
          </p:cNvCxnSpPr>
          <p:nvPr/>
        </p:nvCxnSpPr>
        <p:spPr bwMode="auto">
          <a:xfrm flipH="1">
            <a:off x="4837113" y="3068638"/>
            <a:ext cx="454025" cy="336550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57" name="AutoShape 37"/>
          <p:cNvCxnSpPr>
            <a:cxnSpLocks noChangeShapeType="1"/>
            <a:stCxn id="1862667" idx="0"/>
          </p:cNvCxnSpPr>
          <p:nvPr/>
        </p:nvCxnSpPr>
        <p:spPr bwMode="auto">
          <a:xfrm>
            <a:off x="4837113" y="3405188"/>
            <a:ext cx="620712" cy="1117600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58" name="AutoShape 38"/>
          <p:cNvCxnSpPr>
            <a:cxnSpLocks noChangeShapeType="1"/>
            <a:stCxn id="1862667" idx="0"/>
            <a:endCxn id="1862676" idx="0"/>
          </p:cNvCxnSpPr>
          <p:nvPr/>
        </p:nvCxnSpPr>
        <p:spPr bwMode="auto">
          <a:xfrm flipH="1">
            <a:off x="3394075" y="3405188"/>
            <a:ext cx="1443038" cy="1103312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59" name="AutoShape 39"/>
          <p:cNvCxnSpPr>
            <a:cxnSpLocks noChangeShapeType="1"/>
            <a:stCxn id="1862667" idx="0"/>
            <a:endCxn id="1862709" idx="0"/>
          </p:cNvCxnSpPr>
          <p:nvPr/>
        </p:nvCxnSpPr>
        <p:spPr bwMode="auto">
          <a:xfrm>
            <a:off x="4837113" y="3405188"/>
            <a:ext cx="2886075" cy="1114425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0" name="AutoShape 40"/>
          <p:cNvCxnSpPr>
            <a:cxnSpLocks noChangeShapeType="1"/>
            <a:stCxn id="1862676" idx="2"/>
            <a:endCxn id="1862665" idx="0"/>
          </p:cNvCxnSpPr>
          <p:nvPr/>
        </p:nvCxnSpPr>
        <p:spPr bwMode="auto">
          <a:xfrm>
            <a:off x="3394075" y="5049838"/>
            <a:ext cx="0" cy="179387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1" name="AutoShape 41"/>
          <p:cNvCxnSpPr>
            <a:cxnSpLocks noChangeShapeType="1"/>
            <a:stCxn id="1862678" idx="2"/>
            <a:endCxn id="1862679" idx="0"/>
          </p:cNvCxnSpPr>
          <p:nvPr/>
        </p:nvCxnSpPr>
        <p:spPr bwMode="auto">
          <a:xfrm flipH="1">
            <a:off x="5375275" y="5589588"/>
            <a:ext cx="1588" cy="179387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2" name="AutoShape 42"/>
          <p:cNvCxnSpPr>
            <a:cxnSpLocks noChangeShapeType="1"/>
            <a:stCxn id="1862679" idx="2"/>
            <a:endCxn id="1862666" idx="0"/>
          </p:cNvCxnSpPr>
          <p:nvPr/>
        </p:nvCxnSpPr>
        <p:spPr bwMode="auto">
          <a:xfrm>
            <a:off x="5375275" y="6129338"/>
            <a:ext cx="0" cy="179387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3" name="AutoShape 43"/>
          <p:cNvCxnSpPr>
            <a:cxnSpLocks noChangeShapeType="1"/>
          </p:cNvCxnSpPr>
          <p:nvPr/>
        </p:nvCxnSpPr>
        <p:spPr bwMode="auto">
          <a:xfrm flipV="1">
            <a:off x="5651500" y="1628775"/>
            <a:ext cx="0" cy="539750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4" name="AutoShape 44"/>
          <p:cNvCxnSpPr>
            <a:cxnSpLocks noChangeShapeType="1"/>
          </p:cNvCxnSpPr>
          <p:nvPr/>
        </p:nvCxnSpPr>
        <p:spPr bwMode="auto">
          <a:xfrm flipH="1" flipV="1">
            <a:off x="3492500" y="1628775"/>
            <a:ext cx="1258888" cy="539750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5" name="AutoShape 45"/>
          <p:cNvCxnSpPr>
            <a:cxnSpLocks noChangeShapeType="1"/>
            <a:stCxn id="1862672" idx="0"/>
            <a:endCxn id="1862673" idx="2"/>
          </p:cNvCxnSpPr>
          <p:nvPr/>
        </p:nvCxnSpPr>
        <p:spPr bwMode="auto">
          <a:xfrm flipV="1">
            <a:off x="3402013" y="906463"/>
            <a:ext cx="0" cy="182562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6" name="AutoShape 46"/>
          <p:cNvCxnSpPr>
            <a:cxnSpLocks noChangeShapeType="1"/>
          </p:cNvCxnSpPr>
          <p:nvPr/>
        </p:nvCxnSpPr>
        <p:spPr bwMode="auto">
          <a:xfrm flipV="1">
            <a:off x="5651500" y="908050"/>
            <a:ext cx="0" cy="179388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7" name="AutoShape 47"/>
          <p:cNvCxnSpPr>
            <a:cxnSpLocks noChangeShapeType="1"/>
            <a:endCxn id="1862680" idx="1"/>
          </p:cNvCxnSpPr>
          <p:nvPr/>
        </p:nvCxnSpPr>
        <p:spPr bwMode="auto">
          <a:xfrm flipV="1">
            <a:off x="6551613" y="2046288"/>
            <a:ext cx="361950" cy="303212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68" name="AutoShape 48"/>
          <p:cNvCxnSpPr>
            <a:cxnSpLocks noChangeShapeType="1"/>
            <a:endCxn id="1862681" idx="1"/>
          </p:cNvCxnSpPr>
          <p:nvPr/>
        </p:nvCxnSpPr>
        <p:spPr bwMode="auto">
          <a:xfrm>
            <a:off x="6551613" y="2709863"/>
            <a:ext cx="360362" cy="90487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1862706" name="Rectangle 50"/>
          <p:cNvSpPr>
            <a:spLocks noChangeArrowheads="1"/>
          </p:cNvSpPr>
          <p:nvPr/>
        </p:nvSpPr>
        <p:spPr bwMode="auto">
          <a:xfrm>
            <a:off x="6732588" y="6129338"/>
            <a:ext cx="1979612" cy="360362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МО учителей начальных классов</a:t>
            </a:r>
          </a:p>
        </p:txBody>
      </p:sp>
      <p:sp>
        <p:nvSpPr>
          <p:cNvPr id="1862707" name="Rectangle 51"/>
          <p:cNvSpPr>
            <a:spLocks noChangeArrowheads="1"/>
          </p:cNvSpPr>
          <p:nvPr/>
        </p:nvSpPr>
        <p:spPr bwMode="auto">
          <a:xfrm>
            <a:off x="6732588" y="5589588"/>
            <a:ext cx="1979612" cy="360362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100" dirty="0" err="1">
                <a:solidFill>
                  <a:schemeClr val="dk1"/>
                </a:solidFill>
                <a:latin typeface="+mn-lt"/>
              </a:rPr>
              <a:t>МО естественно-математического цикла</a:t>
            </a:r>
          </a:p>
        </p:txBody>
      </p:sp>
      <p:sp>
        <p:nvSpPr>
          <p:cNvPr id="1862708" name="Rectangle 52"/>
          <p:cNvSpPr>
            <a:spLocks noChangeArrowheads="1"/>
          </p:cNvSpPr>
          <p:nvPr/>
        </p:nvSpPr>
        <p:spPr bwMode="auto">
          <a:xfrm>
            <a:off x="6732588" y="5065713"/>
            <a:ext cx="1979612" cy="360362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МО гуманитарного цикла</a:t>
            </a:r>
          </a:p>
        </p:txBody>
      </p:sp>
      <p:sp>
        <p:nvSpPr>
          <p:cNvPr id="1862709" name="Rectangle 53"/>
          <p:cNvSpPr>
            <a:spLocks noChangeArrowheads="1"/>
          </p:cNvSpPr>
          <p:nvPr/>
        </p:nvSpPr>
        <p:spPr bwMode="auto">
          <a:xfrm>
            <a:off x="6732588" y="4519613"/>
            <a:ext cx="1979612" cy="36195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err="1">
                <a:solidFill>
                  <a:schemeClr val="dk1"/>
                </a:solidFill>
                <a:latin typeface="+mn-lt"/>
              </a:rPr>
              <a:t>НОУ</a:t>
            </a:r>
          </a:p>
        </p:txBody>
      </p:sp>
      <p:cxnSp>
        <p:nvCxnSpPr>
          <p:cNvPr id="30773" name="AutoShape 59"/>
          <p:cNvCxnSpPr>
            <a:cxnSpLocks noChangeShapeType="1"/>
          </p:cNvCxnSpPr>
          <p:nvPr/>
        </p:nvCxnSpPr>
        <p:spPr bwMode="auto">
          <a:xfrm>
            <a:off x="5362575" y="4868863"/>
            <a:ext cx="0" cy="179387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1862667" name="Rectangle 11"/>
          <p:cNvSpPr>
            <a:spLocks noChangeArrowheads="1"/>
          </p:cNvSpPr>
          <p:nvPr/>
        </p:nvSpPr>
        <p:spPr bwMode="auto">
          <a:xfrm>
            <a:off x="2735263" y="3405188"/>
            <a:ext cx="4203700" cy="541337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400" dirty="0"/>
              <a:t>Заместитель директора по УВР</a:t>
            </a:r>
          </a:p>
        </p:txBody>
      </p:sp>
      <p:cxnSp>
        <p:nvCxnSpPr>
          <p:cNvPr id="30775" name="AutoShape 60"/>
          <p:cNvCxnSpPr>
            <a:cxnSpLocks noChangeShapeType="1"/>
          </p:cNvCxnSpPr>
          <p:nvPr/>
        </p:nvCxnSpPr>
        <p:spPr bwMode="auto">
          <a:xfrm>
            <a:off x="7685088" y="4881563"/>
            <a:ext cx="0" cy="179387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76" name="AutoShape 61"/>
          <p:cNvCxnSpPr>
            <a:cxnSpLocks noChangeShapeType="1"/>
          </p:cNvCxnSpPr>
          <p:nvPr/>
        </p:nvCxnSpPr>
        <p:spPr bwMode="auto">
          <a:xfrm>
            <a:off x="7689850" y="5418138"/>
            <a:ext cx="0" cy="179387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30777" name="AutoShape 62"/>
          <p:cNvCxnSpPr>
            <a:cxnSpLocks noChangeShapeType="1"/>
          </p:cNvCxnSpPr>
          <p:nvPr/>
        </p:nvCxnSpPr>
        <p:spPr bwMode="auto">
          <a:xfrm>
            <a:off x="7694613" y="5946775"/>
            <a:ext cx="0" cy="179388"/>
          </a:xfrm>
          <a:prstGeom prst="straightConnector1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250825" y="542925"/>
            <a:ext cx="1800225" cy="43815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sz="1200" dirty="0" smtClean="0"/>
              <a:t>Наблюдательный Совет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434" name="Text Box 2"/>
          <p:cNvSpPr txBox="1">
            <a:spLocks noChangeArrowheads="1"/>
          </p:cNvSpPr>
          <p:nvPr/>
        </p:nvSpPr>
        <p:spPr bwMode="auto">
          <a:xfrm>
            <a:off x="0" y="1114427"/>
            <a:ext cx="9143999" cy="9294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  <a:defRPr/>
            </a:pPr>
            <a:r>
              <a:rPr lang="ru-RU" sz="1700" dirty="0">
                <a:solidFill>
                  <a:srgbClr val="C00000"/>
                </a:solidFill>
              </a:rPr>
              <a:t>Доля лиц, сдавших ЕГЭ по русскому языку и математике</a:t>
            </a:r>
            <a:r>
              <a:rPr lang="ru-RU" sz="1700" dirty="0" smtClean="0">
                <a:solidFill>
                  <a:srgbClr val="C00000"/>
                </a:solidFill>
              </a:rPr>
              <a:t>, </a:t>
            </a:r>
          </a:p>
          <a:p>
            <a:pPr algn="ctr">
              <a:spcBef>
                <a:spcPct val="10000"/>
              </a:spcBef>
              <a:defRPr/>
            </a:pPr>
            <a:r>
              <a:rPr lang="ru-RU" sz="1700" dirty="0" smtClean="0">
                <a:solidFill>
                  <a:srgbClr val="C00000"/>
                </a:solidFill>
              </a:rPr>
              <a:t>в </a:t>
            </a:r>
            <a:r>
              <a:rPr lang="ru-RU" sz="1700" dirty="0">
                <a:solidFill>
                  <a:srgbClr val="C00000"/>
                </a:solidFill>
              </a:rPr>
              <a:t>общей численности выпускников </a:t>
            </a:r>
            <a:r>
              <a:rPr lang="ru-RU" sz="1700" dirty="0" smtClean="0">
                <a:solidFill>
                  <a:srgbClr val="C00000"/>
                </a:solidFill>
              </a:rPr>
              <a:t>МАОУ </a:t>
            </a:r>
            <a:r>
              <a:rPr lang="ru-RU" sz="1700" dirty="0">
                <a:solidFill>
                  <a:srgbClr val="C00000"/>
                </a:solidFill>
              </a:rPr>
              <a:t>СОШ № 12, </a:t>
            </a:r>
            <a:endParaRPr lang="ru-RU" sz="1700" dirty="0" smtClean="0">
              <a:solidFill>
                <a:srgbClr val="C00000"/>
              </a:solidFill>
            </a:endParaRPr>
          </a:p>
          <a:p>
            <a:pPr algn="ctr">
              <a:spcBef>
                <a:spcPct val="10000"/>
              </a:spcBef>
              <a:defRPr/>
            </a:pPr>
            <a:r>
              <a:rPr lang="ru-RU" sz="1700" dirty="0" smtClean="0">
                <a:solidFill>
                  <a:srgbClr val="C00000"/>
                </a:solidFill>
              </a:rPr>
              <a:t>участвовавших </a:t>
            </a:r>
            <a:r>
              <a:rPr lang="ru-RU" sz="1700" dirty="0">
                <a:solidFill>
                  <a:srgbClr val="C00000"/>
                </a:solidFill>
              </a:rPr>
              <a:t>в ЕГЭ по данным предметам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22275" y="6040438"/>
            <a:ext cx="807402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>
                <a:solidFill>
                  <a:schemeClr val="tx1"/>
                </a:solidFill>
              </a:rPr>
              <a:t>Наблюдается  увеличение доли лиц, сдавших </a:t>
            </a:r>
            <a:r>
              <a:rPr lang="ru-RU" sz="1400" b="0" dirty="0" smtClean="0">
                <a:solidFill>
                  <a:schemeClr val="tx1"/>
                </a:solidFill>
              </a:rPr>
              <a:t>ЕГЭ по </a:t>
            </a:r>
            <a:r>
              <a:rPr lang="ru-RU" sz="1400" b="0" dirty="0">
                <a:solidFill>
                  <a:schemeClr val="tx1"/>
                </a:solidFill>
              </a:rPr>
              <a:t>русскому языку и математике,  в общей численности выпускников </a:t>
            </a:r>
            <a:r>
              <a:rPr lang="ru-RU" sz="1400" b="0" dirty="0" smtClean="0">
                <a:solidFill>
                  <a:schemeClr val="tx1"/>
                </a:solidFill>
              </a:rPr>
              <a:t>МАОУ СОШ №12, </a:t>
            </a:r>
            <a:r>
              <a:rPr lang="ru-RU" sz="1400" b="0" dirty="0">
                <a:solidFill>
                  <a:schemeClr val="tx1"/>
                </a:solidFill>
              </a:rPr>
              <a:t>участвовавших в ЕГЭ по данным предметам. </a:t>
            </a: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565350" y="2200276"/>
          <a:ext cx="3789164" cy="3817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 Box 148"/>
          <p:cNvSpPr txBox="1">
            <a:spLocks noChangeArrowheads="1"/>
          </p:cNvSpPr>
          <p:nvPr/>
        </p:nvSpPr>
        <p:spPr bwMode="auto">
          <a:xfrm>
            <a:off x="0" y="4524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20" name="Object 7"/>
          <p:cNvGraphicFramePr>
            <a:graphicFrameLocks noChangeAspect="1"/>
          </p:cNvGraphicFramePr>
          <p:nvPr/>
        </p:nvGraphicFramePr>
        <p:xfrm>
          <a:off x="4403925" y="2200276"/>
          <a:ext cx="3789164" cy="3817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EC732C-6D48-4F65-946C-ABDB299C6833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5124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5125" name="Text Box 2"/>
          <p:cNvSpPr txBox="1">
            <a:spLocks noChangeArrowheads="1"/>
          </p:cNvSpPr>
          <p:nvPr/>
        </p:nvSpPr>
        <p:spPr bwMode="auto">
          <a:xfrm>
            <a:off x="0" y="1490663"/>
            <a:ext cx="9144000" cy="6417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700" dirty="0">
                <a:solidFill>
                  <a:srgbClr val="C00000"/>
                </a:solidFill>
              </a:rPr>
              <a:t>Доля </a:t>
            </a:r>
            <a:r>
              <a:rPr lang="ru-RU" sz="1700" dirty="0" smtClean="0">
                <a:solidFill>
                  <a:srgbClr val="C00000"/>
                </a:solidFill>
              </a:rPr>
              <a:t>выпускников МАОУ СОШ № 12, </a:t>
            </a:r>
            <a:r>
              <a:rPr lang="ru-RU" sz="1700" dirty="0">
                <a:solidFill>
                  <a:srgbClr val="C00000"/>
                </a:solidFill>
              </a:rPr>
              <a:t>не получивших аттестат </a:t>
            </a:r>
            <a:endParaRPr lang="ru-RU" sz="1700" dirty="0" smtClean="0">
              <a:solidFill>
                <a:srgbClr val="C00000"/>
              </a:solidFill>
            </a:endParaRPr>
          </a:p>
          <a:p>
            <a:pPr algn="ctr">
              <a:spcBef>
                <a:spcPct val="10000"/>
              </a:spcBef>
            </a:pPr>
            <a:r>
              <a:rPr lang="ru-RU" sz="1700" dirty="0" smtClean="0">
                <a:solidFill>
                  <a:srgbClr val="C00000"/>
                </a:solidFill>
              </a:rPr>
              <a:t>о </a:t>
            </a:r>
            <a:r>
              <a:rPr lang="ru-RU" sz="1700" dirty="0">
                <a:solidFill>
                  <a:srgbClr val="C00000"/>
                </a:solidFill>
              </a:rPr>
              <a:t>среднем (полном) общем образовании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614364" y="5867400"/>
            <a:ext cx="7243762" cy="73866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>
                <a:solidFill>
                  <a:schemeClr val="tx1"/>
                </a:solidFill>
              </a:rPr>
              <a:t>В 2011 году наблюдается снижение  в 4 раза доли выпускников, не получивших аттестат о среднем (полном) общем образовании, в общей численности </a:t>
            </a:r>
            <a:r>
              <a:rPr lang="ru-RU" sz="1400" b="0" dirty="0" smtClean="0">
                <a:solidFill>
                  <a:schemeClr val="tx1"/>
                </a:solidFill>
              </a:rPr>
              <a:t>выпускников МАОУ СОШ № 12.</a:t>
            </a:r>
            <a:endParaRPr lang="ru-RU" sz="1400" b="0" dirty="0">
              <a:solidFill>
                <a:schemeClr val="tx1"/>
              </a:solidFill>
            </a:endParaRP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1966772" y="2085975"/>
          <a:ext cx="5080141" cy="367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601EE4E-6200-451C-BE30-579B90C1D38D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28738"/>
            <a:ext cx="9144000" cy="58737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Доля выпускников 9 классов МАОУ СОШ № 12,</a:t>
            </a:r>
            <a:b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продолживших обучение в 10 классе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838200" y="2466975"/>
            <a:ext cx="7723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endParaRPr lang="ru-RU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55" name="Text Box 5"/>
          <p:cNvSpPr txBox="1">
            <a:spLocks noChangeArrowheads="1"/>
          </p:cNvSpPr>
          <p:nvPr/>
        </p:nvSpPr>
        <p:spPr bwMode="auto">
          <a:xfrm>
            <a:off x="506413" y="5681663"/>
            <a:ext cx="8250237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</a:rPr>
              <a:t>Наблюдается </a:t>
            </a:r>
            <a:r>
              <a:rPr lang="ru-RU" sz="1400" b="0" dirty="0" smtClean="0">
                <a:solidFill>
                  <a:schemeClr val="tx1"/>
                </a:solidFill>
              </a:rPr>
              <a:t>уменьшение доли выпускников </a:t>
            </a:r>
            <a:r>
              <a:rPr lang="ru-RU" sz="1400" b="0" dirty="0">
                <a:solidFill>
                  <a:schemeClr val="tx1"/>
                </a:solidFill>
              </a:rPr>
              <a:t>9 классов </a:t>
            </a:r>
            <a:r>
              <a:rPr lang="ru-RU" sz="1400" b="0" dirty="0" smtClean="0">
                <a:solidFill>
                  <a:schemeClr val="tx1"/>
                </a:solidFill>
              </a:rPr>
              <a:t>МАОУ </a:t>
            </a:r>
            <a:r>
              <a:rPr lang="ru-RU" sz="1400" b="0" dirty="0">
                <a:solidFill>
                  <a:schemeClr val="tx1"/>
                </a:solidFill>
              </a:rPr>
              <a:t>СОШ № 12, продолживших обучение в 10 классе. </a:t>
            </a:r>
          </a:p>
          <a:p>
            <a:r>
              <a:rPr lang="ru-RU" sz="1400" b="0" dirty="0">
                <a:solidFill>
                  <a:schemeClr val="tx1"/>
                </a:solidFill>
              </a:rPr>
              <a:t>Выпускники, имеющие низкие учебные возможности, для продолжения обучения выбывают в учреждения системы НПО и СПО.</a:t>
            </a:r>
          </a:p>
        </p:txBody>
      </p:sp>
      <p:graphicFrame>
        <p:nvGraphicFramePr>
          <p:cNvPr id="15" name="Диаграмма 13"/>
          <p:cNvGraphicFramePr>
            <a:graphicFrameLocks/>
          </p:cNvGraphicFramePr>
          <p:nvPr/>
        </p:nvGraphicFramePr>
        <p:xfrm>
          <a:off x="1244600" y="2338388"/>
          <a:ext cx="6303963" cy="2935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C52FD9-9BBD-4289-9CBB-3B9B27BA6944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37891" name="Номер слайда 4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1431554" name="Text Box 2"/>
          <p:cNvSpPr txBox="1">
            <a:spLocks noChangeArrowheads="1"/>
          </p:cNvSpPr>
          <p:nvPr/>
        </p:nvSpPr>
        <p:spPr bwMode="auto">
          <a:xfrm>
            <a:off x="0" y="1606550"/>
            <a:ext cx="9144000" cy="3539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700" dirty="0">
                <a:solidFill>
                  <a:srgbClr val="C00000"/>
                </a:solidFill>
              </a:rPr>
              <a:t>Информация о </a:t>
            </a:r>
            <a:r>
              <a:rPr lang="ru-RU" sz="1700" dirty="0" err="1">
                <a:solidFill>
                  <a:srgbClr val="C00000"/>
                </a:solidFill>
              </a:rPr>
              <a:t>несохранении</a:t>
            </a:r>
            <a:r>
              <a:rPr lang="ru-RU" sz="1700" dirty="0">
                <a:solidFill>
                  <a:srgbClr val="C00000"/>
                </a:solidFill>
              </a:rPr>
              <a:t> (отсеве) </a:t>
            </a:r>
            <a:r>
              <a:rPr lang="ru-RU" sz="1700" dirty="0" smtClean="0">
                <a:solidFill>
                  <a:srgbClr val="C00000"/>
                </a:solidFill>
              </a:rPr>
              <a:t>контингента </a:t>
            </a:r>
            <a:r>
              <a:rPr lang="ru-RU" sz="1700" dirty="0">
                <a:solidFill>
                  <a:srgbClr val="C00000"/>
                </a:solidFill>
              </a:rPr>
              <a:t>обучающихся</a:t>
            </a:r>
          </a:p>
        </p:txBody>
      </p:sp>
      <p:sp>
        <p:nvSpPr>
          <p:cNvPr id="37894" name="Text Box 10"/>
          <p:cNvSpPr txBox="1">
            <a:spLocks noChangeArrowheads="1"/>
          </p:cNvSpPr>
          <p:nvPr/>
        </p:nvSpPr>
        <p:spPr bwMode="auto">
          <a:xfrm>
            <a:off x="668338" y="2681288"/>
            <a:ext cx="7891462" cy="708025"/>
          </a:xfrm>
          <a:prstGeom prst="rect">
            <a:avLst/>
          </a:prstGeom>
          <a:solidFill>
            <a:schemeClr val="bg1">
              <a:alpha val="59999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b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ru-RU" b="0" dirty="0">
                <a:solidFill>
                  <a:schemeClr val="tx1"/>
                </a:solidFill>
              </a:rPr>
              <a:t>На протяжении 3 лет случаев исключения, а также </a:t>
            </a:r>
            <a:r>
              <a:rPr lang="ru-RU" b="0" dirty="0" err="1">
                <a:solidFill>
                  <a:schemeClr val="tx1"/>
                </a:solidFill>
              </a:rPr>
              <a:t>несохранения</a:t>
            </a:r>
            <a:r>
              <a:rPr lang="ru-RU" b="0" dirty="0">
                <a:solidFill>
                  <a:schemeClr val="tx1"/>
                </a:solidFill>
              </a:rPr>
              <a:t> контингента обучающихся в </a:t>
            </a:r>
            <a:r>
              <a:rPr lang="ru-RU" b="0" dirty="0" smtClean="0">
                <a:solidFill>
                  <a:schemeClr val="tx1"/>
                </a:solidFill>
              </a:rPr>
              <a:t>МАОУ </a:t>
            </a:r>
            <a:r>
              <a:rPr lang="ru-RU" b="0" dirty="0">
                <a:solidFill>
                  <a:schemeClr val="tx1"/>
                </a:solidFill>
              </a:rPr>
              <a:t>СОШ № 12 нет.</a:t>
            </a:r>
          </a:p>
        </p:txBody>
      </p:sp>
      <p:sp>
        <p:nvSpPr>
          <p:cNvPr id="14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64789E-CE0E-48E7-928A-4A7F99C39268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38916" name="Text Box 10"/>
          <p:cNvSpPr txBox="1">
            <a:spLocks noChangeArrowheads="1"/>
          </p:cNvSpPr>
          <p:nvPr/>
        </p:nvSpPr>
        <p:spPr bwMode="auto">
          <a:xfrm>
            <a:off x="722313" y="2393950"/>
            <a:ext cx="7850187" cy="1476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0" dirty="0">
                <a:solidFill>
                  <a:schemeClr val="tx1"/>
                </a:solidFill>
              </a:rPr>
              <a:t>В начальной школе </a:t>
            </a:r>
            <a:r>
              <a:rPr lang="ru-RU" b="0" dirty="0" smtClean="0">
                <a:solidFill>
                  <a:schemeClr val="tx1"/>
                </a:solidFill>
              </a:rPr>
              <a:t>МАОУ </a:t>
            </a:r>
            <a:r>
              <a:rPr lang="ru-RU" b="0" dirty="0">
                <a:solidFill>
                  <a:schemeClr val="tx1"/>
                </a:solidFill>
              </a:rPr>
              <a:t>СОШ № 12 в 2011 году реализуется УМК «Начальная школа </a:t>
            </a:r>
            <a:r>
              <a:rPr lang="ru-RU" b="0" dirty="0" smtClean="0">
                <a:solidFill>
                  <a:schemeClr val="tx1"/>
                </a:solidFill>
              </a:rPr>
              <a:t>21 века</a:t>
            </a:r>
            <a:r>
              <a:rPr lang="ru-RU" b="0" dirty="0">
                <a:solidFill>
                  <a:schemeClr val="tx1"/>
                </a:solidFill>
              </a:rPr>
              <a:t>».</a:t>
            </a:r>
          </a:p>
          <a:p>
            <a:pPr>
              <a:spcBef>
                <a:spcPct val="50000"/>
              </a:spcBef>
            </a:pPr>
            <a:r>
              <a:rPr lang="ru-RU" b="0" dirty="0">
                <a:solidFill>
                  <a:schemeClr val="tx1"/>
                </a:solidFill>
              </a:rPr>
              <a:t>Работа по обновленным УМК позволила успешно осуществить переход на стандарты второго поколения.</a:t>
            </a:r>
          </a:p>
        </p:txBody>
      </p:sp>
      <p:sp>
        <p:nvSpPr>
          <p:cNvPr id="470033" name="Text Box 17"/>
          <p:cNvSpPr txBox="1">
            <a:spLocks noChangeArrowheads="1"/>
          </p:cNvSpPr>
          <p:nvPr/>
        </p:nvSpPr>
        <p:spPr bwMode="auto">
          <a:xfrm>
            <a:off x="0" y="1422400"/>
            <a:ext cx="9144000" cy="585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80975">
              <a:defRPr/>
            </a:pPr>
            <a:r>
              <a:rPr lang="ru-RU" sz="1600" b="0" i="1" dirty="0">
                <a:solidFill>
                  <a:schemeClr val="accent2">
                    <a:lumMod val="75000"/>
                  </a:schemeClr>
                </a:solidFill>
              </a:rPr>
              <a:t>1.2 Создание условий в ОУ для перехода на стандарты второго поколения на первой ступени</a:t>
            </a:r>
          </a:p>
        </p:txBody>
      </p:sp>
      <p:sp>
        <p:nvSpPr>
          <p:cNvPr id="12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C70901-CC16-480F-93C4-77DE606BC75E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12293" name="Text Box 2"/>
          <p:cNvSpPr txBox="1">
            <a:spLocks noChangeArrowheads="1"/>
          </p:cNvSpPr>
          <p:nvPr/>
        </p:nvSpPr>
        <p:spPr bwMode="auto">
          <a:xfrm>
            <a:off x="0" y="1036638"/>
            <a:ext cx="9144000" cy="5109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1700" dirty="0" smtClean="0">
                <a:solidFill>
                  <a:srgbClr val="C00000"/>
                </a:solidFill>
              </a:rPr>
              <a:t>Улучшение состояния материально-технической базы кабинетов начальных классов (% обеспеченности)</a:t>
            </a:r>
          </a:p>
        </p:txBody>
      </p:sp>
      <p:graphicFrame>
        <p:nvGraphicFramePr>
          <p:cNvPr id="9" name="Диаграмма 13"/>
          <p:cNvGraphicFramePr>
            <a:graphicFrameLocks/>
          </p:cNvGraphicFramePr>
          <p:nvPr/>
        </p:nvGraphicFramePr>
        <p:xfrm>
          <a:off x="323850" y="1762125"/>
          <a:ext cx="8362950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8" name="TextBox 13"/>
          <p:cNvSpPr txBox="1">
            <a:spLocks noChangeArrowheads="1"/>
          </p:cNvSpPr>
          <p:nvPr/>
        </p:nvSpPr>
        <p:spPr bwMode="auto">
          <a:xfrm>
            <a:off x="434975" y="5684838"/>
            <a:ext cx="76041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</a:rPr>
              <a:t>Обеспеченность книгопечатной продукцией и печатными пособиями – наивысшая. Значительно </a:t>
            </a:r>
            <a:r>
              <a:rPr lang="ru-RU" sz="1400" b="0" dirty="0" smtClean="0">
                <a:solidFill>
                  <a:schemeClr val="tx1"/>
                </a:solidFill>
              </a:rPr>
              <a:t>возросла обеспеченность </a:t>
            </a:r>
            <a:r>
              <a:rPr lang="ru-RU" sz="1400" b="0" dirty="0">
                <a:solidFill>
                  <a:schemeClr val="tx1"/>
                </a:solidFill>
              </a:rPr>
              <a:t>ТСО и цифровыми образовательными ресурсами. </a:t>
            </a:r>
          </a:p>
        </p:txBody>
      </p:sp>
      <p:sp>
        <p:nvSpPr>
          <p:cNvPr id="15" name="Text Box 148"/>
          <p:cNvSpPr txBox="1">
            <a:spLocks noChangeArrowheads="1"/>
          </p:cNvSpPr>
          <p:nvPr/>
        </p:nvSpPr>
        <p:spPr bwMode="auto">
          <a:xfrm>
            <a:off x="0" y="328613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9"/>
          <p:cNvSpPr txBox="1">
            <a:spLocks noChangeArrowheads="1"/>
          </p:cNvSpPr>
          <p:nvPr/>
        </p:nvSpPr>
        <p:spPr bwMode="auto">
          <a:xfrm>
            <a:off x="519113" y="5903893"/>
            <a:ext cx="72247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chemeClr val="tx1"/>
                </a:solidFill>
              </a:rPr>
              <a:t>Общий процент обеспеченности материально-технической базы кабинетов начальной школы </a:t>
            </a:r>
            <a:r>
              <a:rPr lang="ru-RU" sz="1200" b="0" dirty="0" smtClean="0">
                <a:solidFill>
                  <a:schemeClr val="tx1"/>
                </a:solidFill>
              </a:rPr>
              <a:t>МАОУ </a:t>
            </a:r>
            <a:r>
              <a:rPr lang="ru-RU" sz="1200" b="0" dirty="0">
                <a:solidFill>
                  <a:schemeClr val="tx1"/>
                </a:solidFill>
              </a:rPr>
              <a:t>СОШ № 12 для перехода на ФГОС НОО – 62</a:t>
            </a:r>
            <a:r>
              <a:rPr lang="ru-RU" sz="1200" b="0" dirty="0" smtClean="0">
                <a:solidFill>
                  <a:schemeClr val="tx1"/>
                </a:solidFill>
              </a:rPr>
              <a:t>%.</a:t>
            </a:r>
          </a:p>
          <a:p>
            <a:pPr>
              <a:spcBef>
                <a:spcPct val="50000"/>
              </a:spcBef>
            </a:pPr>
            <a:r>
              <a:rPr lang="ru-RU" sz="1200" b="0" dirty="0" smtClean="0">
                <a:solidFill>
                  <a:schemeClr val="tx1"/>
                </a:solidFill>
              </a:rPr>
              <a:t>Первый </a:t>
            </a:r>
            <a:r>
              <a:rPr lang="ru-RU" sz="1200" b="0" dirty="0">
                <a:solidFill>
                  <a:schemeClr val="tx1"/>
                </a:solidFill>
              </a:rPr>
              <a:t>класс 2011-2012 учебного года обеспечен на 100%.</a:t>
            </a:r>
          </a:p>
        </p:txBody>
      </p:sp>
      <p:sp>
        <p:nvSpPr>
          <p:cNvPr id="102409" name="Rectangle 21"/>
          <p:cNvSpPr>
            <a:spLocks noChangeArrowheads="1"/>
          </p:cNvSpPr>
          <p:nvPr/>
        </p:nvSpPr>
        <p:spPr bwMode="auto">
          <a:xfrm>
            <a:off x="0" y="1419225"/>
            <a:ext cx="91440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1700" dirty="0" smtClean="0">
                <a:solidFill>
                  <a:srgbClr val="C00000"/>
                </a:solidFill>
              </a:rPr>
              <a:t>Уровень </a:t>
            </a:r>
            <a:r>
              <a:rPr lang="ru-RU" sz="1700" dirty="0">
                <a:solidFill>
                  <a:srgbClr val="C00000"/>
                </a:solidFill>
              </a:rPr>
              <a:t>информатизации кабинетов начальных классов</a:t>
            </a:r>
          </a:p>
        </p:txBody>
      </p:sp>
      <p:graphicFrame>
        <p:nvGraphicFramePr>
          <p:cNvPr id="296333" name="Group 397"/>
          <p:cNvGraphicFramePr>
            <a:graphicFrameLocks noGrp="1"/>
          </p:cNvGraphicFramePr>
          <p:nvPr/>
        </p:nvGraphicFramePr>
        <p:xfrm>
          <a:off x="188913" y="1876425"/>
          <a:ext cx="8451296" cy="143700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40133"/>
                <a:gridCol w="1375858"/>
                <a:gridCol w="1461168"/>
                <a:gridCol w="4074137"/>
              </a:tblGrid>
              <a:tr h="10102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ОУ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Количество кабинетов начальной школы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компьютеров в кабинетах начальных классов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Другое мультимедийное оборудование, имеющиеся в наличии в кабинетах начальных классов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МАОУ СОШ № 12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Интерактивная доска-1, </a:t>
                      </a:r>
                      <a:r>
                        <a:rPr kumimoji="0" lang="ru-RU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мультимедийная</a:t>
                      </a: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приставка к доске «</a:t>
                      </a:r>
                      <a:r>
                        <a:rPr kumimoji="0" lang="ru-RU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Мимио</a:t>
                      </a: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»-1, принтер-2, </a:t>
                      </a:r>
                      <a:r>
                        <a:rPr kumimoji="0" lang="ru-RU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мультимедийная</a:t>
                      </a: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установка-2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0987" name="Номер слайда 79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759742-D313-45B6-8493-B78ACA7BD5D1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16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10" name="Диаграмма 12"/>
          <p:cNvGraphicFramePr>
            <a:graphicFrameLocks/>
          </p:cNvGraphicFramePr>
          <p:nvPr/>
        </p:nvGraphicFramePr>
        <p:xfrm>
          <a:off x="398771" y="3591493"/>
          <a:ext cx="8153400" cy="244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1484313"/>
            <a:ext cx="3371850" cy="825500"/>
          </a:xfrm>
          <a:effectLst>
            <a:outerShdw dist="35921" dir="2700000" algn="ctr" rotWithShape="0">
              <a:srgbClr val="B2B2B2"/>
            </a:outerShdw>
          </a:effectLst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Система оценки:</a:t>
            </a:r>
          </a:p>
        </p:txBody>
      </p:sp>
      <p:sp>
        <p:nvSpPr>
          <p:cNvPr id="399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4CE9F3-ACF0-45AB-8A3F-AD0001C7A729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590550" y="6056313"/>
            <a:ext cx="7988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>
                <a:solidFill>
                  <a:schemeClr val="tx1"/>
                </a:solidFill>
              </a:rPr>
              <a:t>Создан банк тематических контрольно-измерительных материалов (КИМ) в </a:t>
            </a:r>
            <a:r>
              <a:rPr lang="ru-RU" sz="1400" b="0" dirty="0" smtClean="0">
                <a:solidFill>
                  <a:schemeClr val="tx1"/>
                </a:solidFill>
              </a:rPr>
              <a:t>МАОУ </a:t>
            </a:r>
            <a:r>
              <a:rPr lang="ru-RU" sz="1400" b="0" dirty="0">
                <a:solidFill>
                  <a:schemeClr val="tx1"/>
                </a:solidFill>
              </a:rPr>
              <a:t>СОШ № 12 для организации </a:t>
            </a:r>
            <a:r>
              <a:rPr lang="ru-RU" sz="1400" b="0" dirty="0" err="1">
                <a:solidFill>
                  <a:schemeClr val="tx1"/>
                </a:solidFill>
              </a:rPr>
              <a:t>внутришкольного</a:t>
            </a:r>
            <a:r>
              <a:rPr lang="ru-RU" sz="1400" b="0" dirty="0">
                <a:solidFill>
                  <a:schemeClr val="tx1"/>
                </a:solidFill>
              </a:rPr>
              <a:t> контроля.</a:t>
            </a:r>
          </a:p>
        </p:txBody>
      </p:sp>
      <p:sp>
        <p:nvSpPr>
          <p:cNvPr id="39942" name="Rectangle 10"/>
          <p:cNvSpPr>
            <a:spLocks noChangeArrowheads="1"/>
          </p:cNvSpPr>
          <p:nvPr/>
        </p:nvSpPr>
        <p:spPr bwMode="auto">
          <a:xfrm>
            <a:off x="696913" y="2547938"/>
            <a:ext cx="2728912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tabLst>
                <a:tab pos="2667000" algn="l"/>
              </a:tabLst>
            </a:pPr>
            <a:r>
              <a:rPr lang="ru-RU">
                <a:solidFill>
                  <a:schemeClr val="tx1"/>
                </a:solidFill>
              </a:rPr>
              <a:t>Внешняя оценка</a:t>
            </a:r>
            <a:r>
              <a:rPr lang="ru-RU" b="0">
                <a:solidFill>
                  <a:schemeClr val="tx1"/>
                </a:solidFill>
              </a:rPr>
              <a:t>:</a:t>
            </a:r>
          </a:p>
          <a:p>
            <a:pPr algn="r">
              <a:tabLst>
                <a:tab pos="2667000" algn="l"/>
              </a:tabLst>
            </a:pPr>
            <a:r>
              <a:rPr lang="ru-RU" b="0">
                <a:solidFill>
                  <a:schemeClr val="tx1"/>
                </a:solidFill>
              </a:rPr>
              <a:t>государственные службы</a:t>
            </a:r>
          </a:p>
        </p:txBody>
      </p:sp>
      <p:sp>
        <p:nvSpPr>
          <p:cNvPr id="39943" name="Rectangle 11"/>
          <p:cNvSpPr>
            <a:spLocks noChangeArrowheads="1"/>
          </p:cNvSpPr>
          <p:nvPr/>
        </p:nvSpPr>
        <p:spPr bwMode="auto">
          <a:xfrm>
            <a:off x="161925" y="4559300"/>
            <a:ext cx="3113088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tabLst>
                <a:tab pos="2667000" algn="l"/>
              </a:tabLst>
            </a:pPr>
            <a:r>
              <a:rPr lang="ru-RU" dirty="0">
                <a:solidFill>
                  <a:schemeClr val="tx1"/>
                </a:solidFill>
              </a:rPr>
              <a:t>Внутренняя оценка</a:t>
            </a:r>
            <a:r>
              <a:rPr lang="ru-RU" b="0" dirty="0">
                <a:solidFill>
                  <a:schemeClr val="tx1"/>
                </a:solidFill>
              </a:rPr>
              <a:t>:</a:t>
            </a:r>
          </a:p>
          <a:p>
            <a:pPr algn="r">
              <a:tabLst>
                <a:tab pos="2667000" algn="l"/>
              </a:tabLst>
            </a:pPr>
            <a:r>
              <a:rPr lang="ru-RU" dirty="0">
                <a:solidFill>
                  <a:schemeClr val="tx1"/>
                </a:solidFill>
              </a:rPr>
              <a:t>учитель</a:t>
            </a:r>
            <a:r>
              <a:rPr lang="ru-RU" b="0" dirty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ученик</a:t>
            </a:r>
            <a:r>
              <a:rPr lang="ru-RU" b="0" dirty="0">
                <a:solidFill>
                  <a:schemeClr val="tx1"/>
                </a:solidFill>
              </a:rPr>
              <a:t>,</a:t>
            </a:r>
          </a:p>
          <a:p>
            <a:pPr algn="r">
              <a:tabLst>
                <a:tab pos="2667000" algn="l"/>
              </a:tabLst>
            </a:pPr>
            <a:r>
              <a:rPr lang="ru-RU" b="0" dirty="0">
                <a:solidFill>
                  <a:schemeClr val="tx1"/>
                </a:solidFill>
              </a:rPr>
              <a:t>ОУ и родители</a:t>
            </a:r>
          </a:p>
        </p:txBody>
      </p:sp>
      <p:sp>
        <p:nvSpPr>
          <p:cNvPr id="472076" name="AutoShape 12"/>
          <p:cNvSpPr>
            <a:spLocks noChangeArrowheads="1"/>
          </p:cNvSpPr>
          <p:nvPr/>
        </p:nvSpPr>
        <p:spPr bwMode="auto">
          <a:xfrm>
            <a:off x="3595688" y="1928813"/>
            <a:ext cx="1346200" cy="794802"/>
          </a:xfrm>
          <a:prstGeom prst="rightArrow">
            <a:avLst>
              <a:gd name="adj1" fmla="val 50000"/>
              <a:gd name="adj2" fmla="val 3527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472077" name="AutoShape 13"/>
          <p:cNvSpPr>
            <a:spLocks noChangeArrowheads="1"/>
          </p:cNvSpPr>
          <p:nvPr/>
        </p:nvSpPr>
        <p:spPr bwMode="auto">
          <a:xfrm>
            <a:off x="3576638" y="4662488"/>
            <a:ext cx="1358900" cy="794802"/>
          </a:xfrm>
          <a:prstGeom prst="rightArrow">
            <a:avLst>
              <a:gd name="adj1" fmla="val 50000"/>
              <a:gd name="adj2" fmla="val 33438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endParaRPr lang="ru-RU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472078" name="Rectangle 14"/>
          <p:cNvSpPr>
            <a:spLocks noChangeArrowheads="1"/>
          </p:cNvSpPr>
          <p:nvPr/>
        </p:nvSpPr>
        <p:spPr bwMode="auto">
          <a:xfrm>
            <a:off x="5018088" y="1481138"/>
            <a:ext cx="3640137" cy="1631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sz="1400" b="0" dirty="0">
                <a:solidFill>
                  <a:schemeClr val="tx1"/>
                </a:solidFill>
              </a:rPr>
              <a:t>Федеральный уровень:</a:t>
            </a:r>
          </a:p>
          <a:p>
            <a:pPr algn="ctr">
              <a:tabLst>
                <a:tab pos="2667000" algn="l"/>
              </a:tabLst>
              <a:defRPr/>
            </a:pPr>
            <a:r>
              <a:rPr lang="ru-RU" sz="1400" b="0" dirty="0">
                <a:solidFill>
                  <a:schemeClr val="tx1"/>
                </a:solidFill>
              </a:rPr>
              <a:t>Интегрированные проверочные работы для 1 и 4 классов (конец года),  тестовые задания на основе единого текста по литературному </a:t>
            </a:r>
            <a:r>
              <a:rPr lang="ru-RU" sz="1400" b="0" dirty="0" smtClean="0">
                <a:solidFill>
                  <a:schemeClr val="tx1"/>
                </a:solidFill>
              </a:rPr>
              <a:t>чтению</a:t>
            </a:r>
            <a:r>
              <a:rPr lang="ru-RU" sz="1400" b="0" dirty="0">
                <a:solidFill>
                  <a:schemeClr val="tx1"/>
                </a:solidFill>
              </a:rPr>
              <a:t>, </a:t>
            </a:r>
            <a:r>
              <a:rPr lang="ru-RU" sz="1400" b="0" dirty="0" smtClean="0">
                <a:solidFill>
                  <a:schemeClr val="tx1"/>
                </a:solidFill>
              </a:rPr>
              <a:t>математике</a:t>
            </a:r>
            <a:r>
              <a:rPr lang="ru-RU" sz="1400" b="0" dirty="0">
                <a:solidFill>
                  <a:schemeClr val="tx1"/>
                </a:solidFill>
              </a:rPr>
              <a:t>, окружающему миру и развитию речи</a:t>
            </a:r>
          </a:p>
        </p:txBody>
      </p:sp>
      <p:sp>
        <p:nvSpPr>
          <p:cNvPr id="472079" name="AutoShape 15"/>
          <p:cNvSpPr>
            <a:spLocks noChangeArrowheads="1"/>
          </p:cNvSpPr>
          <p:nvPr/>
        </p:nvSpPr>
        <p:spPr bwMode="auto">
          <a:xfrm>
            <a:off x="3568700" y="3355975"/>
            <a:ext cx="1373188" cy="794802"/>
          </a:xfrm>
          <a:prstGeom prst="rightArrow">
            <a:avLst>
              <a:gd name="adj1" fmla="val 50000"/>
              <a:gd name="adj2" fmla="val 3438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endParaRPr lang="ru-RU">
              <a:solidFill>
                <a:schemeClr val="dk1"/>
              </a:solidFill>
              <a:latin typeface="+mn-lt"/>
            </a:endParaRPr>
          </a:p>
        </p:txBody>
      </p:sp>
      <p:sp>
        <p:nvSpPr>
          <p:cNvPr id="472080" name="Rectangle 16"/>
          <p:cNvSpPr>
            <a:spLocks noChangeArrowheads="1"/>
          </p:cNvSpPr>
          <p:nvPr/>
        </p:nvSpPr>
        <p:spPr bwMode="auto">
          <a:xfrm>
            <a:off x="5016500" y="3254375"/>
            <a:ext cx="3646488" cy="98488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sz="1400" b="0" dirty="0">
                <a:solidFill>
                  <a:schemeClr val="tx1"/>
                </a:solidFill>
                <a:latin typeface="+mn-lt"/>
              </a:rPr>
              <a:t>Региональный уровень:</a:t>
            </a:r>
          </a:p>
          <a:p>
            <a:pPr algn="ctr">
              <a:tabLst>
                <a:tab pos="2667000" algn="l"/>
              </a:tabLst>
              <a:defRPr/>
            </a:pPr>
            <a:r>
              <a:rPr lang="ru-RU" sz="1400" b="0" dirty="0">
                <a:solidFill>
                  <a:schemeClr val="tx1"/>
                </a:solidFill>
                <a:latin typeface="+mn-lt"/>
              </a:rPr>
              <a:t>«Сборник проверочных </a:t>
            </a:r>
            <a:r>
              <a:rPr lang="ru-RU" sz="1400" b="0" dirty="0" err="1">
                <a:solidFill>
                  <a:schemeClr val="tx1"/>
                </a:solidFill>
                <a:latin typeface="+mn-lt"/>
              </a:rPr>
              <a:t>компетентностных</a:t>
            </a:r>
            <a:r>
              <a:rPr lang="ru-RU" sz="1400" b="0" dirty="0">
                <a:solidFill>
                  <a:schemeClr val="tx1"/>
                </a:solidFill>
                <a:latin typeface="+mn-lt"/>
              </a:rPr>
              <a:t> работ для начальной школы» Л.Ф. </a:t>
            </a:r>
            <a:r>
              <a:rPr lang="ru-RU" sz="1400" b="0" dirty="0" err="1">
                <a:solidFill>
                  <a:schemeClr val="tx1"/>
                </a:solidFill>
                <a:latin typeface="+mn-lt"/>
              </a:rPr>
              <a:t>Квитова</a:t>
            </a:r>
            <a:endParaRPr lang="ru-RU" sz="1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72081" name="Rectangle 17"/>
          <p:cNvSpPr>
            <a:spLocks noChangeArrowheads="1"/>
          </p:cNvSpPr>
          <p:nvPr/>
        </p:nvSpPr>
        <p:spPr bwMode="auto">
          <a:xfrm>
            <a:off x="5032375" y="4356100"/>
            <a:ext cx="3644900" cy="1600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sz="1400" b="0" dirty="0">
                <a:solidFill>
                  <a:schemeClr val="tx1"/>
                </a:solidFill>
                <a:latin typeface="+mn-lt"/>
              </a:rPr>
              <a:t>УЧИТЕЛЬ: </a:t>
            </a:r>
            <a:endParaRPr lang="ru-RU" sz="1400" b="0" dirty="0" smtClean="0">
              <a:solidFill>
                <a:schemeClr val="tx1"/>
              </a:solidFill>
              <a:latin typeface="+mn-lt"/>
            </a:endParaRPr>
          </a:p>
          <a:p>
            <a:pPr algn="ctr">
              <a:tabLst>
                <a:tab pos="2667000" algn="l"/>
              </a:tabLst>
              <a:defRPr/>
            </a:pPr>
            <a:r>
              <a:rPr lang="ru-RU" sz="1400" b="0" dirty="0" smtClean="0">
                <a:solidFill>
                  <a:schemeClr val="tx1"/>
                </a:solidFill>
                <a:latin typeface="+mn-lt"/>
              </a:rPr>
              <a:t>составление </a:t>
            </a:r>
            <a:r>
              <a:rPr lang="ru-RU" sz="1400" b="0" dirty="0">
                <a:solidFill>
                  <a:schemeClr val="tx1"/>
                </a:solidFill>
                <a:latin typeface="+mn-lt"/>
              </a:rPr>
              <a:t>стартовой контрольной работы, </a:t>
            </a:r>
            <a:r>
              <a:rPr lang="ru-RU" sz="1400" b="0" dirty="0" err="1">
                <a:solidFill>
                  <a:schemeClr val="tx1"/>
                </a:solidFill>
                <a:latin typeface="+mn-lt"/>
              </a:rPr>
              <a:t>срезовых</a:t>
            </a:r>
            <a:r>
              <a:rPr lang="ru-RU" sz="1400" b="0" dirty="0">
                <a:solidFill>
                  <a:schemeClr val="tx1"/>
                </a:solidFill>
                <a:latin typeface="+mn-lt"/>
              </a:rPr>
              <a:t> работ по четвертям, </a:t>
            </a:r>
            <a:r>
              <a:rPr lang="ru-RU" sz="1400" b="0" dirty="0" err="1">
                <a:solidFill>
                  <a:schemeClr val="tx1"/>
                </a:solidFill>
                <a:latin typeface="+mn-lt"/>
              </a:rPr>
              <a:t>портфолио</a:t>
            </a:r>
            <a:r>
              <a:rPr lang="ru-RU" sz="1400" b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ctr">
              <a:tabLst>
                <a:tab pos="2667000" algn="l"/>
              </a:tabLst>
              <a:defRPr/>
            </a:pPr>
            <a:endParaRPr lang="ru-RU" sz="1400" b="0" dirty="0" smtClean="0">
              <a:solidFill>
                <a:schemeClr val="tx1"/>
              </a:solidFill>
              <a:latin typeface="+mn-lt"/>
            </a:endParaRPr>
          </a:p>
          <a:p>
            <a:pPr algn="ctr">
              <a:tabLst>
                <a:tab pos="2667000" algn="l"/>
              </a:tabLst>
              <a:defRPr/>
            </a:pPr>
            <a:r>
              <a:rPr lang="ru-RU" sz="1400" b="0" dirty="0" smtClean="0">
                <a:solidFill>
                  <a:schemeClr val="tx1"/>
                </a:solidFill>
                <a:latin typeface="+mn-lt"/>
              </a:rPr>
              <a:t>УЧЕНИК</a:t>
            </a:r>
            <a:r>
              <a:rPr lang="ru-RU" sz="1400" b="0" dirty="0">
                <a:solidFill>
                  <a:schemeClr val="tx1"/>
                </a:solidFill>
                <a:latin typeface="+mn-lt"/>
              </a:rPr>
              <a:t>: самооценка, самоанализ, </a:t>
            </a:r>
            <a:r>
              <a:rPr lang="ru-RU" sz="1400" b="0" dirty="0" err="1" smtClean="0">
                <a:solidFill>
                  <a:schemeClr val="tx1"/>
                </a:solidFill>
                <a:latin typeface="+mn-lt"/>
              </a:rPr>
              <a:t>взаимооценка</a:t>
            </a:r>
            <a:endParaRPr lang="ru-RU" sz="1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86AE40-1393-408D-B5DB-B371D87A90AA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1797128" name="Text Box 8"/>
          <p:cNvSpPr txBox="1">
            <a:spLocks noChangeArrowheads="1"/>
          </p:cNvSpPr>
          <p:nvPr/>
        </p:nvSpPr>
        <p:spPr bwMode="auto">
          <a:xfrm>
            <a:off x="0" y="5889625"/>
            <a:ext cx="9144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80975" algn="ctr">
              <a:defRPr/>
            </a:pPr>
            <a:r>
              <a:rPr lang="ru-RU" sz="1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Увеличилось число </a:t>
            </a:r>
            <a:r>
              <a:rPr lang="ru-RU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обучающихся, занятых в </a:t>
            </a:r>
            <a:r>
              <a:rPr lang="ru-RU" sz="1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НОУ.</a:t>
            </a:r>
            <a:endParaRPr lang="ru-RU" sz="1600" b="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14" name="Диаграмма 14"/>
          <p:cNvGraphicFramePr>
            <a:graphicFrameLocks/>
          </p:cNvGraphicFramePr>
          <p:nvPr/>
        </p:nvGraphicFramePr>
        <p:xfrm>
          <a:off x="1092200" y="184467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4" name="Text Box 2"/>
          <p:cNvSpPr txBox="1">
            <a:spLocks noChangeArrowheads="1"/>
          </p:cNvSpPr>
          <p:nvPr/>
        </p:nvSpPr>
        <p:spPr bwMode="auto">
          <a:xfrm>
            <a:off x="0" y="1439863"/>
            <a:ext cx="9144000" cy="3539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ru-RU" sz="1700" dirty="0">
                <a:solidFill>
                  <a:srgbClr val="C00000"/>
                </a:solidFill>
              </a:rPr>
              <a:t>Организация научно-исследовательской  работы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0" y="1089025"/>
            <a:ext cx="9144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42925">
              <a:defRPr/>
            </a:pPr>
            <a:r>
              <a:rPr lang="ru-RU" sz="1600" b="0" i="1" dirty="0">
                <a:solidFill>
                  <a:schemeClr val="accent2">
                    <a:lumMod val="75000"/>
                  </a:schemeClr>
                </a:solidFill>
              </a:rPr>
              <a:t>1.3. Одаренные дети</a:t>
            </a:r>
          </a:p>
        </p:txBody>
      </p:sp>
      <p:sp>
        <p:nvSpPr>
          <p:cNvPr id="16" name="Text Box 148"/>
          <p:cNvSpPr txBox="1">
            <a:spLocks noChangeArrowheads="1"/>
          </p:cNvSpPr>
          <p:nvPr/>
        </p:nvSpPr>
        <p:spPr bwMode="auto">
          <a:xfrm>
            <a:off x="0" y="442913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444625"/>
            <a:ext cx="9144000" cy="4032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Призовые места ГНПК</a:t>
            </a:r>
            <a:r>
              <a:rPr lang="en-US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«Шаг в будущее»</a:t>
            </a:r>
          </a:p>
        </p:txBody>
      </p:sp>
      <p:sp>
        <p:nvSpPr>
          <p:cNvPr id="41988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0" y="6034088"/>
            <a:ext cx="9144000" cy="601662"/>
          </a:xfrm>
        </p:spPr>
        <p:txBody>
          <a:bodyPr>
            <a:normAutofit/>
          </a:bodyPr>
          <a:lstStyle/>
          <a:p>
            <a:pPr marL="361950" indent="0" eaLnBrk="1" hangingPunct="1">
              <a:lnSpc>
                <a:spcPct val="80000"/>
              </a:lnSpc>
              <a:buNone/>
            </a:pPr>
            <a:r>
              <a:rPr lang="ru-RU" sz="1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Необходимо активизировать участие обучающихся МАОУ СОШ №12 в ГНПК, а также повышать уровень их подготовки.</a:t>
            </a:r>
          </a:p>
        </p:txBody>
      </p:sp>
      <p:sp>
        <p:nvSpPr>
          <p:cNvPr id="41986" name="Номер слайда 5"/>
          <p:cNvSpPr>
            <a:spLocks noGrp="1"/>
          </p:cNvSpPr>
          <p:nvPr>
            <p:ph type="sldNum" sz="quarter" idx="1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487889-84DB-4282-94CA-4AC060D28ECA}" type="slidenum">
              <a:rPr lang="ru-RU" smtClean="0"/>
              <a:pPr/>
              <a:t>29</a:t>
            </a:fld>
            <a:endParaRPr lang="ru-RU" dirty="0" smtClean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042215" y="1862315"/>
          <a:ext cx="7328847" cy="3780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97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57226"/>
            <a:ext cx="9144000" cy="498474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+mn-cs"/>
              </a:rPr>
              <a:t>Количество обучающихся в МАОУ СОШ №12</a:t>
            </a:r>
          </a:p>
        </p:txBody>
      </p:sp>
      <p:graphicFrame>
        <p:nvGraphicFramePr>
          <p:cNvPr id="1740387" name="Group 611"/>
          <p:cNvGraphicFramePr>
            <a:graphicFrameLocks noGrp="1"/>
          </p:cNvGraphicFramePr>
          <p:nvPr>
            <p:ph type="tbl" idx="1"/>
          </p:nvPr>
        </p:nvGraphicFramePr>
        <p:xfrm>
          <a:off x="523875" y="1533525"/>
          <a:ext cx="8067676" cy="3611488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82814"/>
                <a:gridCol w="700943"/>
                <a:gridCol w="700943"/>
                <a:gridCol w="700943"/>
                <a:gridCol w="697334"/>
                <a:gridCol w="697334"/>
                <a:gridCol w="697334"/>
                <a:gridCol w="696677"/>
                <a:gridCol w="696677"/>
                <a:gridCol w="696677"/>
              </a:tblGrid>
              <a:tr h="0">
                <a:tc row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  Отделение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Ступень</a:t>
                      </a:r>
                      <a:b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образования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Дневное отделение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Вечернее отделение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УКП при ФКУ ИК − 6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Классов−комплектов</a:t>
                      </a: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/ обучающихся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5BC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Классов−комплектов</a:t>
                      </a: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/ обучающихся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5BC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Классов−комплектов</a:t>
                      </a: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/ обучающихся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5BC9"/>
                    </a:solidFill>
                  </a:tcPr>
                </a:tc>
              </a:tr>
              <a:tr h="27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69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Начальное общее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4/105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4/99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4/96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−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−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−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−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−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−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691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Среднее основное общее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5/135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5/125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5/117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1/13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1/20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13/209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5/122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8/194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691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Среднее полное общее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2/30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2/41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2/37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9/235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9/241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9/230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5/121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9/208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6/156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639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ВСЕГО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/270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11/262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11/250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/248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10/247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10/250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320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14/330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14/350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A080BC-0965-454C-8ADA-1C8428E64391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739947" name="Text Box 171"/>
          <p:cNvSpPr txBox="1">
            <a:spLocks noChangeArrowheads="1"/>
          </p:cNvSpPr>
          <p:nvPr/>
        </p:nvSpPr>
        <p:spPr bwMode="auto">
          <a:xfrm>
            <a:off x="622300" y="5249863"/>
            <a:ext cx="1841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ru-RU" sz="1000" b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561"/>
          <p:cNvSpPr txBox="1">
            <a:spLocks noChangeArrowheads="1"/>
          </p:cNvSpPr>
          <p:nvPr/>
        </p:nvSpPr>
        <p:spPr bwMode="auto">
          <a:xfrm>
            <a:off x="604838" y="5443538"/>
            <a:ext cx="8169275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2667000" algn="l"/>
              </a:tabLst>
              <a:defRPr/>
            </a:pPr>
            <a:r>
              <a:rPr lang="ru-RU" sz="1800" b="0" dirty="0">
                <a:solidFill>
                  <a:schemeClr val="accent4">
                    <a:lumMod val="50000"/>
                  </a:schemeClr>
                </a:solidFill>
              </a:rPr>
              <a:t>ИТОГО </a:t>
            </a:r>
            <a:r>
              <a:rPr lang="ru-RU" sz="1800" b="0" dirty="0" smtClean="0">
                <a:solidFill>
                  <a:schemeClr val="accent4">
                    <a:lumMod val="50000"/>
                  </a:schemeClr>
                </a:solidFill>
              </a:rPr>
              <a:t>:  </a:t>
            </a:r>
            <a:r>
              <a:rPr lang="ru-RU" sz="1800" b="0" dirty="0">
                <a:solidFill>
                  <a:schemeClr val="accent4">
                    <a:lumMod val="50000"/>
                  </a:schemeClr>
                </a:solidFill>
              </a:rPr>
              <a:t>2009 г. − 39/838</a:t>
            </a:r>
            <a:br>
              <a:rPr lang="ru-RU" sz="1800" b="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b="0" dirty="0">
                <a:solidFill>
                  <a:schemeClr val="accent4">
                    <a:lumMod val="50000"/>
                  </a:schemeClr>
                </a:solidFill>
              </a:rPr>
              <a:t>                2010 г. − 35/839</a:t>
            </a:r>
            <a:br>
              <a:rPr lang="ru-RU" sz="1800" b="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b="0" dirty="0">
                <a:solidFill>
                  <a:schemeClr val="accent4">
                    <a:lumMod val="50000"/>
                  </a:schemeClr>
                </a:solidFill>
              </a:rPr>
              <a:t>                2011 г. − 35/850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30313"/>
            <a:ext cx="9144000" cy="42703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1700" b="1" cap="none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Призовые места городских олимпиад младших школьников</a:t>
            </a:r>
            <a:endParaRPr lang="ru-RU" sz="1700" b="1" cap="none" dirty="0" smtClean="0">
              <a:solidFill>
                <a:srgbClr val="C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30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75463" y="6227763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A0809E7-37E2-4748-9F11-3AD24B30300C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43013" name="Rectangle 7"/>
          <p:cNvSpPr>
            <a:spLocks noChangeArrowheads="1"/>
          </p:cNvSpPr>
          <p:nvPr/>
        </p:nvSpPr>
        <p:spPr bwMode="auto">
          <a:xfrm>
            <a:off x="473075" y="5476875"/>
            <a:ext cx="8229600" cy="128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ts val="1300"/>
            </a:pPr>
            <a:r>
              <a:rPr lang="ru-RU" sz="1300" b="0" dirty="0">
                <a:solidFill>
                  <a:schemeClr val="tx1"/>
                </a:solidFill>
              </a:rPr>
              <a:t>Наблюдается: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ts val="1300"/>
              <a:buFontTx/>
              <a:buChar char="•"/>
            </a:pPr>
            <a:r>
              <a:rPr lang="ru-RU" sz="1300" b="0" dirty="0">
                <a:solidFill>
                  <a:schemeClr val="tx1"/>
                </a:solidFill>
              </a:rPr>
              <a:t>Рост количества участников в 2011 году.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ts val="1300"/>
              <a:buFontTx/>
              <a:buChar char="•"/>
            </a:pPr>
            <a:r>
              <a:rPr lang="ru-RU" sz="1300" b="0" dirty="0">
                <a:solidFill>
                  <a:schemeClr val="tx1"/>
                </a:solidFill>
              </a:rPr>
              <a:t>Отрицательная динамика по количеству призовых мест.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ts val="1300"/>
            </a:pPr>
            <a:r>
              <a:rPr lang="ru-RU" sz="1300" b="0" dirty="0">
                <a:solidFill>
                  <a:schemeClr val="tx1"/>
                </a:solidFill>
              </a:rPr>
              <a:t>В областных олимпиадах младших школьников участия не принимали.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ts val="1300"/>
            </a:pPr>
            <a:r>
              <a:rPr lang="ru-RU" sz="1300" b="0" dirty="0">
                <a:solidFill>
                  <a:schemeClr val="tx1"/>
                </a:solidFill>
              </a:rPr>
              <a:t>Призовых мест в городских интеллектуальных марафонах </a:t>
            </a:r>
            <a:r>
              <a:rPr lang="ru-RU" sz="1300" b="0" dirty="0" err="1" smtClean="0">
                <a:solidFill>
                  <a:schemeClr val="tx1"/>
                </a:solidFill>
              </a:rPr>
              <a:t>занковцев</a:t>
            </a:r>
            <a:r>
              <a:rPr lang="ru-RU" sz="1300" b="0" dirty="0" smtClean="0">
                <a:solidFill>
                  <a:schemeClr val="tx1"/>
                </a:solidFill>
              </a:rPr>
              <a:t> </a:t>
            </a:r>
            <a:r>
              <a:rPr lang="ru-RU" sz="1300" b="0" dirty="0">
                <a:solidFill>
                  <a:schemeClr val="tx1"/>
                </a:solidFill>
              </a:rPr>
              <a:t>нет.</a:t>
            </a:r>
            <a:endParaRPr lang="ru-RU" sz="3200" b="0" dirty="0">
              <a:solidFill>
                <a:schemeClr val="tx1"/>
              </a:solidFill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964821" y="1815168"/>
          <a:ext cx="7321523" cy="3563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8" name="Номер слайда 5"/>
          <p:cNvSpPr txBox="1">
            <a:spLocks/>
          </p:cNvSpPr>
          <p:nvPr/>
        </p:nvSpPr>
        <p:spPr>
          <a:xfrm>
            <a:off x="8238200" y="5815938"/>
            <a:ext cx="609600" cy="5212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487889-84DB-4282-94CA-4AC060D28ECA}" type="slidenum">
              <a:rPr lang="ru-RU" sz="1400" smtClean="0">
                <a:solidFill>
                  <a:srgbClr val="FFFFFF"/>
                </a:solidFill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lang="ru-RU" sz="1400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09699"/>
            <a:ext cx="9144000" cy="361951"/>
          </a:xfrm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Результаты городского этапа олимпиады среди обучающихся 5 – 8 классов 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4338" y="5711825"/>
            <a:ext cx="8229600" cy="5095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dirty="0" smtClean="0"/>
              <a:t>Увеличилось количество участников городской олимпиады среди обучающихся 5 – 8 классов.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dirty="0" smtClean="0"/>
              <a:t>Уменьшилось количество призовых мест.</a:t>
            </a:r>
            <a:endParaRPr lang="ru-RU" dirty="0" smtClean="0"/>
          </a:p>
        </p:txBody>
      </p:sp>
      <p:sp>
        <p:nvSpPr>
          <p:cNvPr id="44034" name="Номер слайда 5"/>
          <p:cNvSpPr>
            <a:spLocks noGrp="1"/>
          </p:cNvSpPr>
          <p:nvPr>
            <p:ph type="sldNum" sz="quarter" idx="1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D83895-2FC7-476D-B04B-150AFBBC7723}" type="slidenum">
              <a:rPr lang="ru-RU" smtClean="0"/>
              <a:pPr/>
              <a:t>31</a:t>
            </a:fld>
            <a:endParaRPr lang="ru-RU" smtClean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693752" y="1886474"/>
          <a:ext cx="7852095" cy="3540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31913"/>
            <a:ext cx="9144000" cy="69373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Результаты муниципального этапа Всероссийской олимпиады </a:t>
            </a:r>
            <a:b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ru-RU" sz="1700" b="1" cap="none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среди обучающихся 9 – 11 классов 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5578475"/>
            <a:ext cx="9144000" cy="947738"/>
          </a:xfrm>
        </p:spPr>
        <p:txBody>
          <a:bodyPr>
            <a:noAutofit/>
          </a:bodyPr>
          <a:lstStyle/>
          <a:p>
            <a:pPr marL="266700" indent="0" eaLnBrk="1" hangingPunct="1">
              <a:spcBef>
                <a:spcPts val="0"/>
              </a:spcBef>
              <a:buFontTx/>
              <a:buNone/>
            </a:pPr>
            <a:r>
              <a:rPr lang="ru-RU" sz="1100" dirty="0" smtClean="0"/>
              <a:t>Количество участников повысилось.</a:t>
            </a:r>
          </a:p>
          <a:p>
            <a:pPr marL="266700" indent="0" eaLnBrk="1" hangingPunct="1">
              <a:spcBef>
                <a:spcPts val="0"/>
              </a:spcBef>
              <a:buFontTx/>
              <a:buNone/>
            </a:pPr>
            <a:r>
              <a:rPr lang="ru-RU" sz="1100" dirty="0" smtClean="0"/>
              <a:t>Результативность повысилась.</a:t>
            </a:r>
          </a:p>
          <a:p>
            <a:pPr marL="266700" indent="0" eaLnBrk="1" hangingPunct="1">
              <a:spcBef>
                <a:spcPts val="0"/>
              </a:spcBef>
              <a:buFontTx/>
              <a:buNone/>
            </a:pPr>
            <a:r>
              <a:rPr lang="ru-RU" sz="1100" dirty="0" smtClean="0"/>
              <a:t>В областном этапе Всероссийской олимпиады среди обучающихся 9 – 11 классов участия не принимали</a:t>
            </a:r>
          </a:p>
          <a:p>
            <a:pPr marL="266700" indent="0" eaLnBrk="1" hangingPunct="1">
              <a:spcBef>
                <a:spcPts val="0"/>
              </a:spcBef>
              <a:buFontTx/>
              <a:buNone/>
            </a:pPr>
            <a:endParaRPr lang="ru-RU" sz="1100" dirty="0" smtClean="0"/>
          </a:p>
          <a:p>
            <a:pPr marL="266700" indent="0" eaLnBrk="1" hangingPunct="1">
              <a:spcBef>
                <a:spcPts val="0"/>
              </a:spcBef>
              <a:buFontTx/>
              <a:buNone/>
            </a:pPr>
            <a:r>
              <a:rPr lang="ru-RU" sz="1100" dirty="0" smtClean="0">
                <a:solidFill>
                  <a:srgbClr val="FF0000"/>
                </a:solidFill>
              </a:rPr>
              <a:t>Вывод:</a:t>
            </a:r>
            <a:r>
              <a:rPr lang="ru-RU" sz="1100" dirty="0" smtClean="0"/>
              <a:t> необходимо усилить работу по реализации программы «Одаренные дети» на всех ступенях обучения</a:t>
            </a:r>
          </a:p>
        </p:txBody>
      </p:sp>
      <p:sp>
        <p:nvSpPr>
          <p:cNvPr id="45058" name="Номер слайда 5"/>
          <p:cNvSpPr>
            <a:spLocks noGrp="1"/>
          </p:cNvSpPr>
          <p:nvPr>
            <p:ph type="sldNum" sz="quarter" idx="1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1E40080-1571-4CB7-85DF-D7DF31E7C55E}" type="slidenum">
              <a:rPr lang="ru-RU" smtClean="0"/>
              <a:pPr/>
              <a:t>32</a:t>
            </a:fld>
            <a:endParaRPr lang="ru-RU" smtClean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097822" y="2186292"/>
          <a:ext cx="7197754" cy="3154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09B749-D293-4453-B386-F72F546F3CAE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434975" y="508000"/>
            <a:ext cx="8448675" cy="258286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6659" name="Text Box 19"/>
          <p:cNvSpPr txBox="1">
            <a:spLocks noChangeArrowheads="1"/>
          </p:cNvSpPr>
          <p:nvPr/>
        </p:nvSpPr>
        <p:spPr bwMode="auto">
          <a:xfrm>
            <a:off x="0" y="1184275"/>
            <a:ext cx="91440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80975">
              <a:defRPr/>
            </a:pPr>
            <a:r>
              <a:rPr lang="ru-RU" sz="1600" b="0" i="1" dirty="0">
                <a:solidFill>
                  <a:schemeClr val="accent2">
                    <a:lumMod val="75000"/>
                  </a:schemeClr>
                </a:solidFill>
              </a:rPr>
              <a:t>1.4. </a:t>
            </a:r>
            <a:r>
              <a:rPr lang="ru-RU" sz="1600" b="0" i="1" dirty="0" err="1">
                <a:solidFill>
                  <a:schemeClr val="accent2">
                    <a:lumMod val="75000"/>
                  </a:schemeClr>
                </a:solidFill>
              </a:rPr>
              <a:t>Предпрофильное</a:t>
            </a:r>
            <a:r>
              <a:rPr lang="ru-RU" sz="1600" b="0" i="1" dirty="0">
                <a:solidFill>
                  <a:schemeClr val="accent2">
                    <a:lumMod val="75000"/>
                  </a:schemeClr>
                </a:solidFill>
              </a:rPr>
              <a:t> и профильное обучение</a:t>
            </a:r>
          </a:p>
        </p:txBody>
      </p:sp>
      <p:sp>
        <p:nvSpPr>
          <p:cNvPr id="8202" name="Rectangle 20"/>
          <p:cNvSpPr>
            <a:spLocks noChangeArrowheads="1"/>
          </p:cNvSpPr>
          <p:nvPr/>
        </p:nvSpPr>
        <p:spPr bwMode="auto">
          <a:xfrm>
            <a:off x="444500" y="1541463"/>
            <a:ext cx="8072438" cy="738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400" b="0" dirty="0">
                <a:solidFill>
                  <a:schemeClr val="tx1"/>
                </a:solidFill>
              </a:rPr>
              <a:t>В 2011-2012 учебном году </a:t>
            </a:r>
            <a:r>
              <a:rPr lang="ru-RU" sz="1400" b="0" dirty="0" smtClean="0">
                <a:solidFill>
                  <a:schemeClr val="tx1"/>
                </a:solidFill>
              </a:rPr>
              <a:t>МАОУ </a:t>
            </a:r>
            <a:r>
              <a:rPr lang="ru-RU" sz="1400" b="0" dirty="0">
                <a:solidFill>
                  <a:schemeClr val="tx1"/>
                </a:solidFill>
              </a:rPr>
              <a:t>СОШ № 12 не реализует программ </a:t>
            </a:r>
            <a:r>
              <a:rPr lang="ru-RU" sz="1400" b="0" dirty="0" err="1">
                <a:solidFill>
                  <a:schemeClr val="tx1"/>
                </a:solidFill>
              </a:rPr>
              <a:t>предпрофильного</a:t>
            </a:r>
            <a:r>
              <a:rPr lang="ru-RU" sz="1400" b="0" dirty="0">
                <a:solidFill>
                  <a:schemeClr val="tx1"/>
                </a:solidFill>
              </a:rPr>
              <a:t> и профильного обучения в связи с недостаточной численностью обучающихся на соответствующих ступенях обучения</a:t>
            </a:r>
            <a:r>
              <a:rPr lang="ru-RU" sz="1400" b="0" dirty="0" smtClean="0">
                <a:solidFill>
                  <a:schemeClr val="tx1"/>
                </a:solidFill>
              </a:rPr>
              <a:t>.		</a:t>
            </a:r>
            <a:endParaRPr lang="ru-RU" sz="1400" b="0" dirty="0">
              <a:solidFill>
                <a:schemeClr val="tx1"/>
              </a:solidFill>
            </a:endParaRPr>
          </a:p>
        </p:txBody>
      </p:sp>
      <p:sp>
        <p:nvSpPr>
          <p:cNvPr id="19" name="Text Box 148"/>
          <p:cNvSpPr txBox="1">
            <a:spLocks noChangeArrowheads="1"/>
          </p:cNvSpPr>
          <p:nvPr/>
        </p:nvSpPr>
        <p:spPr bwMode="auto">
          <a:xfrm>
            <a:off x="1" y="4143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21" name="Диаграмма 13"/>
          <p:cNvGraphicFramePr>
            <a:graphicFrameLocks/>
          </p:cNvGraphicFramePr>
          <p:nvPr/>
        </p:nvGraphicFramePr>
        <p:xfrm>
          <a:off x="390525" y="2241550"/>
          <a:ext cx="787717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1" y="2390776"/>
            <a:ext cx="9143999" cy="3539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667000" algn="l"/>
              </a:tabLst>
              <a:defRPr/>
            </a:pPr>
            <a:r>
              <a:rPr lang="ru-RU" sz="1700" dirty="0" smtClean="0">
                <a:solidFill>
                  <a:srgbClr val="C00000"/>
                </a:solidFill>
              </a:rPr>
              <a:t>Элективные курсы, предметы по выбору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2956" name="Group 156"/>
          <p:cNvGraphicFramePr>
            <a:graphicFrameLocks noGrp="1"/>
          </p:cNvGraphicFramePr>
          <p:nvPr/>
        </p:nvGraphicFramePr>
        <p:xfrm>
          <a:off x="665163" y="1392238"/>
          <a:ext cx="7704000" cy="92607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204585"/>
                <a:gridCol w="1557917"/>
                <a:gridCol w="1546823"/>
                <a:gridCol w="1394675"/>
              </a:tblGrid>
              <a:tr h="30869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Всего ПК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 старше 5 лет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Из них эксплуатируются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 5 лет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 5 до 10 лет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более 10 лет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086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52 /15 (29%)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611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8B77EFE-B6B2-4696-AF83-51B4D723E1CA}" type="slidenum">
              <a:rPr lang="ru-RU" smtClean="0"/>
              <a:pPr/>
              <a:t>34</a:t>
            </a:fld>
            <a:endParaRPr lang="ru-RU" smtClean="0"/>
          </a:p>
        </p:txBody>
      </p:sp>
      <p:graphicFrame>
        <p:nvGraphicFramePr>
          <p:cNvPr id="14" name="Group 140"/>
          <p:cNvGraphicFramePr>
            <a:graphicFrameLocks/>
          </p:cNvGraphicFramePr>
          <p:nvPr/>
        </p:nvGraphicFramePr>
        <p:xfrm>
          <a:off x="668338" y="2568575"/>
          <a:ext cx="7704137" cy="98145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91035"/>
                <a:gridCol w="1630853"/>
                <a:gridCol w="2281810"/>
                <a:gridCol w="2200439"/>
              </a:tblGrid>
              <a:tr h="6567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интерактивных досок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Количество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электронных учебников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Загруженность кабинета информатики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(кол. ч. в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нед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компьютеров, подключенных к сети Интернет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3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15" name="Group 416"/>
          <p:cNvGraphicFramePr>
            <a:graphicFrameLocks noGrp="1"/>
          </p:cNvGraphicFramePr>
          <p:nvPr/>
        </p:nvGraphicFramePr>
        <p:xfrm>
          <a:off x="666750" y="3921125"/>
          <a:ext cx="7696200" cy="98145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026667"/>
                <a:gridCol w="3669533"/>
              </a:tblGrid>
              <a:tr h="6204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 обучающихся, приходящихся на 1 компьютер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(на  сентябрь 2010/2011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уч.г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 обучающихся, приходящихся на 1 компьютер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(на  сентябрь 2011/2012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уч.г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horzOverflow="overflow"/>
                </a:tc>
              </a:tr>
              <a:tr h="279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22,5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16" name="Group 133"/>
          <p:cNvGraphicFramePr>
            <a:graphicFrameLocks noGrp="1"/>
          </p:cNvGraphicFramePr>
          <p:nvPr/>
        </p:nvGraphicFramePr>
        <p:xfrm>
          <a:off x="658813" y="5118100"/>
          <a:ext cx="7723188" cy="131184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148699"/>
                <a:gridCol w="1434029"/>
                <a:gridCol w="1471314"/>
                <a:gridCol w="1827264"/>
                <a:gridCol w="1841882"/>
              </a:tblGrid>
              <a:tr h="59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Наличие системы 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Net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-школа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Наличие собственного сайта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обучающихся, имеющих компьютеры дома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обучающихся, имеющих доступ к сети Интернет дома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Доля педагогов, в системе использующих электронные ресурсы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246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8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9" name="Text Box 134"/>
          <p:cNvSpPr txBox="1">
            <a:spLocks noChangeArrowheads="1"/>
          </p:cNvSpPr>
          <p:nvPr/>
        </p:nvSpPr>
        <p:spPr bwMode="auto">
          <a:xfrm>
            <a:off x="0" y="933450"/>
            <a:ext cx="9144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1950">
              <a:defRPr/>
            </a:pPr>
            <a:r>
              <a:rPr lang="ru-RU" sz="1600" b="0" i="1" dirty="0">
                <a:solidFill>
                  <a:schemeClr val="accent2">
                    <a:lumMod val="75000"/>
                  </a:schemeClr>
                </a:solidFill>
              </a:rPr>
              <a:t>1.5. Информатизация </a:t>
            </a:r>
            <a:r>
              <a:rPr lang="ru-RU" sz="1600" b="0" i="1" dirty="0" smtClean="0">
                <a:solidFill>
                  <a:schemeClr val="accent2">
                    <a:lumMod val="75000"/>
                  </a:schemeClr>
                </a:solidFill>
              </a:rPr>
              <a:t>МАОУ СОШ № 12</a:t>
            </a:r>
            <a:endParaRPr lang="ru-RU" sz="1600" b="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2"/>
          <p:cNvSpPr>
            <a:spLocks noChangeArrowheads="1"/>
          </p:cNvSpPr>
          <p:nvPr/>
        </p:nvSpPr>
        <p:spPr bwMode="auto">
          <a:xfrm>
            <a:off x="981075" y="5764213"/>
            <a:ext cx="6905625" cy="5238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667000" algn="l"/>
              </a:tabLst>
            </a:pPr>
            <a:r>
              <a:rPr lang="ru-RU" sz="1400" b="0" dirty="0">
                <a:solidFill>
                  <a:schemeClr val="tx1"/>
                </a:solidFill>
              </a:rPr>
              <a:t>       В 2011 году </a:t>
            </a:r>
            <a:r>
              <a:rPr lang="ru-RU" sz="1400" b="0" dirty="0" smtClean="0">
                <a:solidFill>
                  <a:schemeClr val="tx1"/>
                </a:solidFill>
              </a:rPr>
              <a:t>количество компьютеров</a:t>
            </a:r>
            <a:r>
              <a:rPr lang="ru-RU" sz="1400" b="0" dirty="0">
                <a:solidFill>
                  <a:schemeClr val="tx1"/>
                </a:solidFill>
              </a:rPr>
              <a:t>, используемых в образовательном процессе,  </a:t>
            </a:r>
            <a:r>
              <a:rPr lang="ru-RU" sz="1400" b="0" dirty="0" smtClean="0">
                <a:solidFill>
                  <a:schemeClr val="tx1"/>
                </a:solidFill>
              </a:rPr>
              <a:t>увеличилось</a:t>
            </a:r>
            <a:endParaRPr lang="ru-RU" sz="1400" b="0" dirty="0">
              <a:solidFill>
                <a:schemeClr val="tx1"/>
              </a:solidFill>
            </a:endParaRPr>
          </a:p>
        </p:txBody>
      </p:sp>
      <p:graphicFrame>
        <p:nvGraphicFramePr>
          <p:cNvPr id="14" name="Диаграмма 16"/>
          <p:cNvGraphicFramePr>
            <a:graphicFrameLocks/>
          </p:cNvGraphicFramePr>
          <p:nvPr/>
        </p:nvGraphicFramePr>
        <p:xfrm>
          <a:off x="1509713" y="2028825"/>
          <a:ext cx="5753100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  <p:sp>
        <p:nvSpPr>
          <p:cNvPr id="17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5430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Количество компьютеров, используемых в образовательном процессе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128712" y="2352675"/>
            <a:ext cx="333375" cy="3067050"/>
          </a:xfrm>
          <a:prstGeom prst="rect">
            <a:avLst/>
          </a:prstGeom>
        </p:spPr>
        <p:txBody>
          <a:bodyPr vert="vert27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Количество компьютеров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5725" y="0"/>
            <a:ext cx="86868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СИТУАЦИИ</a:t>
            </a:r>
            <a:endParaRPr lang="ru-R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981075" y="1720850"/>
          <a:ext cx="663892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1811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Доля компьютеров, эксплуатируемых в МАОУ СОШ № 12 более 5 лет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81075" y="5764213"/>
            <a:ext cx="6905625" cy="52322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667000" algn="l"/>
              </a:tabLst>
            </a:pPr>
            <a:r>
              <a:rPr lang="ru-RU" sz="1400" b="0" dirty="0">
                <a:solidFill>
                  <a:schemeClr val="tx1"/>
                </a:solidFill>
              </a:rPr>
              <a:t>       В 2011 году </a:t>
            </a:r>
            <a:r>
              <a:rPr lang="ru-RU" sz="1400" b="0" dirty="0" smtClean="0">
                <a:solidFill>
                  <a:schemeClr val="tx1"/>
                </a:solidFill>
              </a:rPr>
              <a:t>доля компьютеров</a:t>
            </a:r>
            <a:r>
              <a:rPr lang="ru-RU" sz="1400" b="0" dirty="0">
                <a:solidFill>
                  <a:schemeClr val="tx1"/>
                </a:solidFill>
              </a:rPr>
              <a:t>, </a:t>
            </a:r>
            <a:r>
              <a:rPr lang="ru-RU" sz="1400" b="0" dirty="0" smtClean="0">
                <a:solidFill>
                  <a:schemeClr val="tx1"/>
                </a:solidFill>
              </a:rPr>
              <a:t>эксплуатируемых в ОУ более 5 лет, составила 29%, что ниже городского показателя (50%)</a:t>
            </a:r>
            <a:endParaRPr lang="ru-RU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  <p:sp>
        <p:nvSpPr>
          <p:cNvPr id="4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68288" y="1897038"/>
          <a:ext cx="3885348" cy="4367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181100"/>
            <a:ext cx="4029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Количество интерактивных досок в МАОУ СОШ № 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7725" y="1181100"/>
            <a:ext cx="4029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Количество электронных учебников в МАОУ СОШ № 12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5019675" y="2025650"/>
          <a:ext cx="332422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  <p:sp>
        <p:nvSpPr>
          <p:cNvPr id="4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981075" y="1720850"/>
          <a:ext cx="663892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1811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Загруженность кабинета информатики МАОУ СОШ №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  <p:sp>
        <p:nvSpPr>
          <p:cNvPr id="5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10858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Количество обучающихся, приходящихся на 1 компьютер</a:t>
            </a:r>
            <a:endParaRPr lang="ru-RU" sz="1800" dirty="0">
              <a:solidFill>
                <a:srgbClr val="C00000"/>
              </a:solidFill>
            </a:endParaRPr>
          </a:p>
        </p:txBody>
      </p:sp>
      <p:graphicFrame>
        <p:nvGraphicFramePr>
          <p:cNvPr id="7" name="Диаграмма 16"/>
          <p:cNvGraphicFramePr>
            <a:graphicFrameLocks/>
          </p:cNvGraphicFramePr>
          <p:nvPr/>
        </p:nvGraphicFramePr>
        <p:xfrm>
          <a:off x="971550" y="1733550"/>
          <a:ext cx="6896100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621226-BC5A-4783-ACDE-0704ADD7368D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63491" name="AutoShape 2"/>
          <p:cNvSpPr>
            <a:spLocks noChangeArrowheads="1"/>
          </p:cNvSpPr>
          <p:nvPr/>
        </p:nvSpPr>
        <p:spPr bwMode="auto">
          <a:xfrm>
            <a:off x="550863" y="2076450"/>
            <a:ext cx="2511425" cy="1668463"/>
          </a:xfrm>
          <a:prstGeom prst="rightArrowCallout">
            <a:avLst>
              <a:gd name="adj1" fmla="val 25000"/>
              <a:gd name="adj2" fmla="val 25000"/>
              <a:gd name="adj3" fmla="val 25087"/>
              <a:gd name="adj4" fmla="val 6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EC"/>
              </a:gs>
            </a:gsLst>
            <a:path path="rect">
              <a:fillToRect t="100000" r="100000"/>
            </a:path>
          </a:gradFill>
          <a:ln w="9525" algn="ctr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04515" name="Rectangle 3"/>
          <p:cNvSpPr>
            <a:spLocks noChangeArrowheads="1"/>
          </p:cNvSpPr>
          <p:nvPr/>
        </p:nvSpPr>
        <p:spPr bwMode="auto">
          <a:xfrm>
            <a:off x="3125788" y="1530350"/>
            <a:ext cx="5508625" cy="2644775"/>
          </a:xfrm>
          <a:prstGeom prst="rect">
            <a:avLst/>
          </a:prstGeom>
          <a:gradFill rotWithShape="1">
            <a:gsLst>
              <a:gs pos="0">
                <a:srgbClr val="FFFFCC">
                  <a:gamma/>
                  <a:tint val="0"/>
                  <a:invGamma/>
                </a:srgbClr>
              </a:gs>
              <a:gs pos="50000">
                <a:srgbClr val="FFFFCC"/>
              </a:gs>
              <a:gs pos="100000">
                <a:srgbClr val="FFFFCC">
                  <a:gamma/>
                  <a:tint val="0"/>
                  <a:invGamma/>
                </a:srgbClr>
              </a:gs>
            </a:gsLst>
            <a:lin ang="18900000" scaled="1"/>
          </a:gradFill>
          <a:ln w="9525" algn="ctr">
            <a:solidFill>
              <a:srgbClr val="C00000"/>
            </a:solidFill>
            <a:miter lim="800000"/>
            <a:headEnd/>
            <a:tailEnd/>
          </a:ln>
          <a:effectLst>
            <a:outerShdw dist="71842" dir="18900000" algn="ctr" rotWithShape="0">
              <a:srgbClr val="FFCC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04516" name="Text Box 4"/>
          <p:cNvSpPr txBox="1">
            <a:spLocks noChangeArrowheads="1"/>
          </p:cNvSpPr>
          <p:nvPr/>
        </p:nvSpPr>
        <p:spPr bwMode="auto">
          <a:xfrm>
            <a:off x="509588" y="2574925"/>
            <a:ext cx="19018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ЦЕЛЬ</a:t>
            </a:r>
            <a:endParaRPr lang="ru-RU" sz="3200" dirty="0">
              <a:solidFill>
                <a:srgbClr val="990033"/>
              </a:solidFill>
            </a:endParaRPr>
          </a:p>
        </p:txBody>
      </p:sp>
      <p:sp>
        <p:nvSpPr>
          <p:cNvPr id="704517" name="Text Box 5"/>
          <p:cNvSpPr txBox="1">
            <a:spLocks noChangeArrowheads="1"/>
          </p:cNvSpPr>
          <p:nvPr/>
        </p:nvSpPr>
        <p:spPr bwMode="auto">
          <a:xfrm>
            <a:off x="3168650" y="1690688"/>
            <a:ext cx="5414963" cy="2335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defRPr/>
            </a:pPr>
            <a:r>
              <a:rPr lang="ru-RU" sz="25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Обеспечение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доступного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algn="ctr">
              <a:spcBef>
                <a:spcPct val="10000"/>
              </a:spcBef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качественного общего образования, формирующего конкурентоспособного и социально-адаптированного выпускника</a:t>
            </a:r>
          </a:p>
        </p:txBody>
      </p:sp>
      <p:sp>
        <p:nvSpPr>
          <p:cNvPr id="63495" name="Text Box 6"/>
          <p:cNvSpPr txBox="1">
            <a:spLocks noChangeArrowheads="1"/>
          </p:cNvSpPr>
          <p:nvPr/>
        </p:nvSpPr>
        <p:spPr bwMode="auto">
          <a:xfrm>
            <a:off x="4676775" y="3967163"/>
            <a:ext cx="1841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sz="1600" b="0" i="1">
              <a:solidFill>
                <a:schemeClr val="tx1"/>
              </a:solidFill>
            </a:endParaRPr>
          </a:p>
        </p:txBody>
      </p:sp>
      <p:sp>
        <p:nvSpPr>
          <p:cNvPr id="63496" name="Line 7"/>
          <p:cNvSpPr>
            <a:spLocks noChangeShapeType="1"/>
          </p:cNvSpPr>
          <p:nvPr/>
        </p:nvSpPr>
        <p:spPr bwMode="auto">
          <a:xfrm>
            <a:off x="4811713" y="40957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3497" name="Text Box 8"/>
          <p:cNvSpPr txBox="1">
            <a:spLocks noChangeArrowheads="1"/>
          </p:cNvSpPr>
          <p:nvPr/>
        </p:nvSpPr>
        <p:spPr bwMode="auto">
          <a:xfrm>
            <a:off x="4806950" y="3952875"/>
            <a:ext cx="1841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sz="1600" b="0" i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  <p:sp>
        <p:nvSpPr>
          <p:cNvPr id="4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graphicFrame>
        <p:nvGraphicFramePr>
          <p:cNvPr id="7" name="Диаграмма 16"/>
          <p:cNvGraphicFramePr>
            <a:graphicFrameLocks/>
          </p:cNvGraphicFramePr>
          <p:nvPr/>
        </p:nvGraphicFramePr>
        <p:xfrm>
          <a:off x="1485900" y="1962150"/>
          <a:ext cx="5676900" cy="3819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17157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Доля учителей, в системе использующих электронные ресурсы в образовательном процессе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77BA-D47F-46F3-B037-6C9008C59635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  <p:sp>
        <p:nvSpPr>
          <p:cNvPr id="4" name="Text Box 148"/>
          <p:cNvSpPr txBox="1">
            <a:spLocks noChangeArrowheads="1"/>
          </p:cNvSpPr>
          <p:nvPr/>
        </p:nvSpPr>
        <p:spPr bwMode="auto">
          <a:xfrm>
            <a:off x="0" y="33813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  <a:endParaRPr lang="ru-RU" sz="1600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668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Внедрение информационной системы управления деятельностью</a:t>
            </a:r>
            <a:endParaRPr lang="ru-RU" sz="1800" dirty="0">
              <a:solidFill>
                <a:srgbClr val="C00000"/>
              </a:solidFill>
            </a:endParaRPr>
          </a:p>
        </p:txBody>
      </p:sp>
      <p:graphicFrame>
        <p:nvGraphicFramePr>
          <p:cNvPr id="8" name="Диаграмма 16"/>
          <p:cNvGraphicFramePr>
            <a:graphicFrameLocks/>
          </p:cNvGraphicFramePr>
          <p:nvPr/>
        </p:nvGraphicFramePr>
        <p:xfrm>
          <a:off x="1752600" y="1676400"/>
          <a:ext cx="5676900" cy="343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0" y="5165725"/>
            <a:ext cx="876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>
              <a:defRPr/>
            </a:pPr>
            <a:r>
              <a:rPr lang="ru-RU" sz="1400" b="0" dirty="0">
                <a:solidFill>
                  <a:schemeClr val="tx1"/>
                </a:solidFill>
              </a:rPr>
              <a:t>- функционируют электронные дневники обучающихся, ведется электронный журнал;</a:t>
            </a:r>
          </a:p>
          <a:p>
            <a:pPr marL="266700">
              <a:buFontTx/>
              <a:buChar char="-"/>
              <a:defRPr/>
            </a:pPr>
            <a:r>
              <a:rPr lang="ru-RU" sz="1400" b="0" dirty="0">
                <a:solidFill>
                  <a:schemeClr val="tx1"/>
                </a:solidFill>
              </a:rPr>
              <a:t> ОУ осуществляет электронную отчетность (в т.ч. мониторинги </a:t>
            </a:r>
            <a:r>
              <a:rPr lang="ru-RU" sz="1400" b="0" dirty="0" err="1">
                <a:solidFill>
                  <a:schemeClr val="tx1"/>
                </a:solidFill>
              </a:rPr>
              <a:t>онлайн</a:t>
            </a:r>
            <a:r>
              <a:rPr lang="ru-RU" sz="1400" b="0" dirty="0">
                <a:solidFill>
                  <a:schemeClr val="tx1"/>
                </a:solidFill>
              </a:rPr>
              <a:t>);</a:t>
            </a:r>
          </a:p>
          <a:p>
            <a:pPr marL="266700">
              <a:buFontTx/>
              <a:buChar char="-"/>
              <a:defRPr/>
            </a:pPr>
            <a:r>
              <a:rPr lang="ru-RU" sz="1400" b="0" dirty="0">
                <a:solidFill>
                  <a:schemeClr val="tx1"/>
                </a:solidFill>
              </a:rPr>
              <a:t> в электронный вид переведены </a:t>
            </a:r>
            <a:r>
              <a:rPr lang="ru-RU" sz="14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государственные услуги (функции) в сфере образования</a:t>
            </a:r>
            <a:r>
              <a:rPr lang="ru-RU" sz="1400" b="0" dirty="0">
                <a:solidFill>
                  <a:schemeClr val="tx1"/>
                </a:solidFill>
              </a:rPr>
              <a:t>.</a:t>
            </a:r>
          </a:p>
          <a:p>
            <a:pPr marL="266700">
              <a:defRPr/>
            </a:pPr>
            <a:r>
              <a:rPr lang="ru-RU" sz="1400" b="0" dirty="0">
                <a:solidFill>
                  <a:schemeClr val="tx1"/>
                </a:solidFill>
              </a:rPr>
              <a:t>По окончании реконструкции здания школы будет установлен школьный сервер, проложена локальная сеть, внедрена система </a:t>
            </a:r>
            <a:r>
              <a:rPr lang="en-US" sz="1400" b="0" dirty="0">
                <a:solidFill>
                  <a:schemeClr val="tx1"/>
                </a:solidFill>
              </a:rPr>
              <a:t>Net</a:t>
            </a:r>
            <a:r>
              <a:rPr lang="ru-RU" sz="1400" b="0" dirty="0">
                <a:solidFill>
                  <a:schemeClr val="tx1"/>
                </a:solidFill>
              </a:rPr>
              <a:t>-школа, осуществлен переход на использование разработанного пакета свободного  программного обеспечения.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4725" y="1573213"/>
            <a:ext cx="5249863" cy="400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E99C0E-EAAF-4CA8-8CD4-14D7407DA76F}" type="slidenum">
              <a:rPr lang="ru-RU" smtClean="0"/>
              <a:pPr/>
              <a:t>42</a:t>
            </a:fld>
            <a:endParaRPr lang="ru-RU" smtClean="0"/>
          </a:p>
        </p:txBody>
      </p:sp>
      <p:sp>
        <p:nvSpPr>
          <p:cNvPr id="16" name="TextBox 15"/>
          <p:cNvSpPr txBox="1"/>
          <p:nvPr/>
        </p:nvSpPr>
        <p:spPr>
          <a:xfrm>
            <a:off x="5022850" y="5059362"/>
            <a:ext cx="3157538" cy="13141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/>
              <a:t>С ноября 2010 года </a:t>
            </a:r>
          </a:p>
          <a:p>
            <a:pPr algn="r">
              <a:defRPr/>
            </a:pPr>
            <a:r>
              <a:rPr lang="ru-RU" sz="1600" dirty="0"/>
              <a:t>В </a:t>
            </a:r>
            <a:r>
              <a:rPr lang="ru-RU" sz="1600" dirty="0" smtClean="0"/>
              <a:t>МАОУ </a:t>
            </a:r>
            <a:r>
              <a:rPr lang="ru-RU" sz="1600" dirty="0"/>
              <a:t>СОШ № 12 работают </a:t>
            </a:r>
          </a:p>
          <a:p>
            <a:pPr algn="r">
              <a:defRPr/>
            </a:pPr>
            <a:r>
              <a:rPr lang="ru-RU" sz="1600" dirty="0"/>
              <a:t>электронные дневники</a:t>
            </a:r>
          </a:p>
          <a:p>
            <a:pPr algn="r">
              <a:defRPr/>
            </a:pPr>
            <a:r>
              <a:rPr lang="ru-RU" sz="1600" dirty="0"/>
              <a:t>http://www.ballov.net</a:t>
            </a:r>
          </a:p>
        </p:txBody>
      </p:sp>
      <p:sp>
        <p:nvSpPr>
          <p:cNvPr id="15" name="Text Box 148"/>
          <p:cNvSpPr txBox="1">
            <a:spLocks noChangeArrowheads="1"/>
          </p:cNvSpPr>
          <p:nvPr/>
        </p:nvSpPr>
        <p:spPr bwMode="auto">
          <a:xfrm>
            <a:off x="0" y="538163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1B6E72-870B-4AE6-9481-5288A142002D}" type="slidenum">
              <a:rPr lang="ru-RU" smtClean="0"/>
              <a:pPr/>
              <a:t>43</a:t>
            </a:fld>
            <a:endParaRPr lang="ru-RU" smtClean="0"/>
          </a:p>
        </p:txBody>
      </p:sp>
      <p:graphicFrame>
        <p:nvGraphicFramePr>
          <p:cNvPr id="505896" name="Group 40"/>
          <p:cNvGraphicFramePr>
            <a:graphicFrameLocks noGrp="1"/>
          </p:cNvGraphicFramePr>
          <p:nvPr/>
        </p:nvGraphicFramePr>
        <p:xfrm>
          <a:off x="455613" y="2200275"/>
          <a:ext cx="8175625" cy="286842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663950"/>
                <a:gridCol w="2255838"/>
                <a:gridCol w="2255837"/>
              </a:tblGrid>
              <a:tr h="809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Услуга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Предоставление услуги осуществляется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Ответственные за предоставление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anchorCtr="1" horzOverflow="overflow"/>
                </a:tc>
              </a:tr>
              <a:tr h="8635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Предоставление информации о текущей успеваемости обучающегося, ведение электронного дневника и электронного журнала успеваемости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Через сайт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http://www.ballov.net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Классные руководители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anchorCtr="1" horzOverflow="overflow"/>
                </a:tc>
              </a:tr>
              <a:tr h="11952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Предоставление информации о порядке проведения государственной (итоговой) аттестации обучающихся, освоивших образовательные программы основного общего и среднего полного общего образования, в том числе в формате ЕГЭ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Через сайт</a:t>
                      </a:r>
                      <a:b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МАОУ СОШ № 12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Зам. директора по УВР; ответственный за поддержку сайта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anchorCtr="1" horzOverflow="overflow"/>
                </a:tc>
              </a:tr>
            </a:tbl>
          </a:graphicData>
        </a:graphic>
      </p:graphicFrame>
      <p:sp>
        <p:nvSpPr>
          <p:cNvPr id="15" name="Text Box 148"/>
          <p:cNvSpPr txBox="1">
            <a:spLocks noChangeArrowheads="1"/>
          </p:cNvSpPr>
          <p:nvPr/>
        </p:nvSpPr>
        <p:spPr bwMode="auto">
          <a:xfrm>
            <a:off x="0" y="3952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23825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Перевод государственных услуг (функций) в сфере образования</a:t>
            </a:r>
            <a:br>
              <a:rPr lang="ru-RU" sz="1800" dirty="0" smtClean="0">
                <a:solidFill>
                  <a:srgbClr val="C00000"/>
                </a:solidFill>
              </a:rPr>
            </a:br>
            <a:r>
              <a:rPr lang="ru-RU" sz="1800" dirty="0" smtClean="0">
                <a:solidFill>
                  <a:srgbClr val="C00000"/>
                </a:solidFill>
              </a:rPr>
              <a:t>в электронный вид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DE4118-8FF4-42CA-91E1-80E4ABE1A963}" type="slidenum">
              <a:rPr lang="ru-RU" smtClean="0"/>
              <a:pPr/>
              <a:t>44</a:t>
            </a:fld>
            <a:endParaRPr lang="ru-RU" smtClean="0"/>
          </a:p>
        </p:txBody>
      </p:sp>
      <p:sp>
        <p:nvSpPr>
          <p:cNvPr id="1767426" name="Text Box 2"/>
          <p:cNvSpPr txBox="1">
            <a:spLocks noChangeArrowheads="1"/>
          </p:cNvSpPr>
          <p:nvPr/>
        </p:nvSpPr>
        <p:spPr bwMode="auto">
          <a:xfrm>
            <a:off x="0" y="606425"/>
            <a:ext cx="9144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Школа – центр </a:t>
            </a:r>
            <a:r>
              <a:rPr lang="ru-RU" cap="all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досуговой</a:t>
            </a: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работы в микрорайоне</a:t>
            </a:r>
          </a:p>
        </p:txBody>
      </p:sp>
      <p:grpSp>
        <p:nvGrpSpPr>
          <p:cNvPr id="130" name="Группа 129"/>
          <p:cNvGrpSpPr/>
          <p:nvPr/>
        </p:nvGrpSpPr>
        <p:grpSpPr>
          <a:xfrm>
            <a:off x="241300" y="1281113"/>
            <a:ext cx="8374063" cy="5051425"/>
            <a:chOff x="184150" y="1281113"/>
            <a:chExt cx="8374063" cy="5051425"/>
          </a:xfrm>
        </p:grpSpPr>
        <p:grpSp>
          <p:nvGrpSpPr>
            <p:cNvPr id="98" name="Группа 97"/>
            <p:cNvGrpSpPr/>
            <p:nvPr/>
          </p:nvGrpSpPr>
          <p:grpSpPr>
            <a:xfrm>
              <a:off x="184150" y="1281113"/>
              <a:ext cx="8374063" cy="5051425"/>
              <a:chOff x="412750" y="1490663"/>
              <a:chExt cx="8374063" cy="5051425"/>
            </a:xfrm>
          </p:grpSpPr>
          <p:sp>
            <p:nvSpPr>
              <p:cNvPr id="99" name="Line 33"/>
              <p:cNvSpPr>
                <a:spLocks noChangeShapeType="1"/>
              </p:cNvSpPr>
              <p:nvPr/>
            </p:nvSpPr>
            <p:spPr bwMode="auto">
              <a:xfrm>
                <a:off x="1355725" y="4300538"/>
                <a:ext cx="0" cy="276225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0" name="Rectangle 5"/>
              <p:cNvSpPr>
                <a:spLocks noChangeArrowheads="1"/>
              </p:cNvSpPr>
              <p:nvPr/>
            </p:nvSpPr>
            <p:spPr bwMode="auto">
              <a:xfrm>
                <a:off x="484188" y="4545013"/>
                <a:ext cx="2162175" cy="673100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71842" dir="8100000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ТОС</a:t>
                </a:r>
              </a:p>
            </p:txBody>
          </p:sp>
          <p:sp>
            <p:nvSpPr>
              <p:cNvPr id="101" name="Rectangle 6"/>
              <p:cNvSpPr>
                <a:spLocks noChangeArrowheads="1"/>
              </p:cNvSpPr>
              <p:nvPr/>
            </p:nvSpPr>
            <p:spPr bwMode="auto">
              <a:xfrm>
                <a:off x="2486025" y="5641975"/>
                <a:ext cx="2162175" cy="860425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63500" dir="8587806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Лагерь с дневным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пребыванием детей.</a:t>
                </a:r>
              </a:p>
              <a:p>
                <a:pPr algn="ctr">
                  <a:lnSpc>
                    <a:spcPct val="80000"/>
                  </a:lnSpc>
                  <a:spcBef>
                    <a:spcPct val="30000"/>
                  </a:spcBef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Площадка по месту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жительства</a:t>
                </a:r>
              </a:p>
            </p:txBody>
          </p:sp>
          <p:sp>
            <p:nvSpPr>
              <p:cNvPr id="102" name="Rectangle 12"/>
              <p:cNvSpPr>
                <a:spLocks noChangeArrowheads="1"/>
              </p:cNvSpPr>
              <p:nvPr/>
            </p:nvSpPr>
            <p:spPr bwMode="auto">
              <a:xfrm>
                <a:off x="3236913" y="3094038"/>
                <a:ext cx="2857500" cy="1784350"/>
              </a:xfrm>
              <a:prstGeom prst="rect">
                <a:avLst/>
              </a:prstGeom>
              <a:solidFill>
                <a:srgbClr val="FFFDDD"/>
              </a:solidFill>
              <a:ln w="38100" algn="ctr">
                <a:solidFill>
                  <a:srgbClr val="5B5BC9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800" dirty="0">
                  <a:solidFill>
                    <a:srgbClr val="000066"/>
                  </a:solidFill>
                </a:endParaRPr>
              </a:p>
              <a:p>
                <a:pPr algn="ctr">
                  <a:defRPr/>
                </a:pPr>
                <a:r>
                  <a:rPr lang="ru-RU" sz="1800" dirty="0" smtClean="0">
                    <a:solidFill>
                      <a:srgbClr val="000066"/>
                    </a:solidFill>
                  </a:rPr>
                  <a:t>МАОУ </a:t>
                </a:r>
                <a:r>
                  <a:rPr lang="ru-RU" sz="1800" dirty="0">
                    <a:solidFill>
                      <a:srgbClr val="000066"/>
                    </a:solidFill>
                  </a:rPr>
                  <a:t>СОШ №12</a:t>
                </a:r>
                <a:endParaRPr lang="ru-RU" sz="1800" b="0" dirty="0">
                  <a:solidFill>
                    <a:srgbClr val="000066"/>
                  </a:solidFill>
                </a:endParaRPr>
              </a:p>
              <a:p>
                <a:pPr algn="ctr">
                  <a:defRPr/>
                </a:pPr>
                <a:endParaRPr lang="ru-RU" sz="1800" b="0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03" name="Arc 15"/>
              <p:cNvSpPr>
                <a:spLocks/>
              </p:cNvSpPr>
              <p:nvPr/>
            </p:nvSpPr>
            <p:spPr bwMode="auto">
              <a:xfrm rot="16200000" flipH="1">
                <a:off x="1413669" y="5336382"/>
                <a:ext cx="958850" cy="85566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" name="Line 25"/>
              <p:cNvSpPr>
                <a:spLocks noChangeShapeType="1"/>
              </p:cNvSpPr>
              <p:nvPr/>
            </p:nvSpPr>
            <p:spPr bwMode="auto">
              <a:xfrm flipH="1">
                <a:off x="3881438" y="4957763"/>
                <a:ext cx="1587" cy="60960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" name="Line 27"/>
              <p:cNvSpPr>
                <a:spLocks noChangeShapeType="1"/>
              </p:cNvSpPr>
              <p:nvPr/>
            </p:nvSpPr>
            <p:spPr bwMode="auto">
              <a:xfrm>
                <a:off x="2647950" y="3940175"/>
                <a:ext cx="450850" cy="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6" name="Line 28"/>
              <p:cNvSpPr>
                <a:spLocks noChangeShapeType="1"/>
              </p:cNvSpPr>
              <p:nvPr/>
            </p:nvSpPr>
            <p:spPr bwMode="auto">
              <a:xfrm>
                <a:off x="2706688" y="4781550"/>
                <a:ext cx="450850" cy="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7" name="Rectangle 3"/>
              <p:cNvSpPr>
                <a:spLocks noChangeArrowheads="1"/>
              </p:cNvSpPr>
              <p:nvPr/>
            </p:nvSpPr>
            <p:spPr bwMode="auto">
              <a:xfrm>
                <a:off x="463550" y="2774950"/>
                <a:ext cx="2162175" cy="630238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71842" dir="13500000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sz="1400" b="0" dirty="0">
                    <a:solidFill>
                      <a:schemeClr val="bg1"/>
                    </a:solidFill>
                  </a:rPr>
                  <a:t>Органы местного </a:t>
                </a:r>
              </a:p>
              <a:p>
                <a:pPr algn="ctr">
                  <a:defRPr/>
                </a:pPr>
                <a:r>
                  <a:rPr lang="ru-RU" sz="1400" b="0" dirty="0">
                    <a:solidFill>
                      <a:schemeClr val="bg1"/>
                    </a:solidFill>
                  </a:rPr>
                  <a:t>самоуправления</a:t>
                </a:r>
              </a:p>
            </p:txBody>
          </p:sp>
          <p:sp>
            <p:nvSpPr>
              <p:cNvPr id="108" name="Rectangle 4"/>
              <p:cNvSpPr>
                <a:spLocks noChangeArrowheads="1"/>
              </p:cNvSpPr>
              <p:nvPr/>
            </p:nvSpPr>
            <p:spPr bwMode="auto">
              <a:xfrm>
                <a:off x="412750" y="3727450"/>
                <a:ext cx="2162175" cy="633413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sz="1200" b="0" dirty="0">
                    <a:solidFill>
                      <a:schemeClr val="bg1"/>
                    </a:solidFill>
                  </a:rPr>
                  <a:t>ФКУ ИК−6 УФСИН России </a:t>
                </a:r>
                <a:br>
                  <a:rPr lang="ru-RU" sz="1200" b="0" dirty="0">
                    <a:solidFill>
                      <a:schemeClr val="bg1"/>
                    </a:solidFill>
                  </a:rPr>
                </a:br>
                <a:r>
                  <a:rPr lang="ru-RU" sz="1200" b="0" dirty="0">
                    <a:solidFill>
                      <a:schemeClr val="bg1"/>
                    </a:solidFill>
                  </a:rPr>
                  <a:t>по Тюменской области</a:t>
                </a:r>
              </a:p>
            </p:txBody>
          </p:sp>
          <p:sp>
            <p:nvSpPr>
              <p:cNvPr id="109" name="Line 18"/>
              <p:cNvSpPr>
                <a:spLocks noChangeShapeType="1"/>
              </p:cNvSpPr>
              <p:nvPr/>
            </p:nvSpPr>
            <p:spPr bwMode="auto">
              <a:xfrm>
                <a:off x="1392238" y="3425825"/>
                <a:ext cx="0" cy="26035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0" name="Line 26"/>
              <p:cNvSpPr>
                <a:spLocks noChangeShapeType="1"/>
              </p:cNvSpPr>
              <p:nvPr/>
            </p:nvSpPr>
            <p:spPr bwMode="auto">
              <a:xfrm>
                <a:off x="2684463" y="3206750"/>
                <a:ext cx="450850" cy="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1" name="Line 23"/>
              <p:cNvSpPr>
                <a:spLocks noChangeShapeType="1"/>
              </p:cNvSpPr>
              <p:nvPr/>
            </p:nvSpPr>
            <p:spPr bwMode="auto">
              <a:xfrm flipH="1">
                <a:off x="3865563" y="2533650"/>
                <a:ext cx="1587" cy="582613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2" name="Line 24"/>
              <p:cNvSpPr>
                <a:spLocks noChangeShapeType="1"/>
              </p:cNvSpPr>
              <p:nvPr/>
            </p:nvSpPr>
            <p:spPr bwMode="auto">
              <a:xfrm flipH="1">
                <a:off x="5324475" y="2541588"/>
                <a:ext cx="1588" cy="566737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3" name="Line 29"/>
              <p:cNvSpPr>
                <a:spLocks noChangeShapeType="1"/>
              </p:cNvSpPr>
              <p:nvPr/>
            </p:nvSpPr>
            <p:spPr bwMode="auto">
              <a:xfrm>
                <a:off x="6094413" y="3236913"/>
                <a:ext cx="450850" cy="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4" name="Rectangle 7"/>
              <p:cNvSpPr>
                <a:spLocks noChangeArrowheads="1"/>
              </p:cNvSpPr>
              <p:nvPr/>
            </p:nvSpPr>
            <p:spPr bwMode="auto">
              <a:xfrm>
                <a:off x="5021263" y="5651500"/>
                <a:ext cx="1958975" cy="890588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71842" dir="2700000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МА ДОУ ЦРР №23</a:t>
                </a:r>
                <a:br>
                  <a:rPr lang="ru-RU" sz="1400" b="0">
                    <a:solidFill>
                      <a:schemeClr val="bg1"/>
                    </a:solidFill>
                  </a:rPr>
                </a:br>
                <a:r>
                  <a:rPr lang="ru-RU" sz="1400" b="0">
                    <a:solidFill>
                      <a:schemeClr val="bg1"/>
                    </a:solidFill>
                  </a:rPr>
                  <a:t>«Рябинушка»</a:t>
                </a:r>
              </a:p>
            </p:txBody>
          </p:sp>
          <p:sp>
            <p:nvSpPr>
              <p:cNvPr id="115" name="Rectangle 8"/>
              <p:cNvSpPr>
                <a:spLocks noChangeArrowheads="1"/>
              </p:cNvSpPr>
              <p:nvPr/>
            </p:nvSpPr>
            <p:spPr bwMode="auto">
              <a:xfrm>
                <a:off x="6610350" y="2752725"/>
                <a:ext cx="2162175" cy="663575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53882" dir="18900000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ru-RU" sz="1200" b="0" dirty="0" smtClean="0">
                    <a:solidFill>
                      <a:schemeClr val="bg1"/>
                    </a:solidFill>
                  </a:rPr>
                  <a:t>Спортивная школа,</a:t>
                </a:r>
                <a:r>
                  <a:rPr lang="ru-RU" sz="1200" b="0" dirty="0">
                    <a:solidFill>
                      <a:schemeClr val="bg1"/>
                    </a:solidFill>
                  </a:rPr>
                  <a:t/>
                </a:r>
                <a:br>
                  <a:rPr lang="ru-RU" sz="1200" b="0" dirty="0">
                    <a:solidFill>
                      <a:schemeClr val="bg1"/>
                    </a:solidFill>
                  </a:rPr>
                </a:br>
                <a:r>
                  <a:rPr lang="ru-RU" sz="1200" b="0" dirty="0">
                    <a:solidFill>
                      <a:schemeClr val="bg1"/>
                    </a:solidFill>
                  </a:rPr>
                  <a:t>станция юных техников,</a:t>
                </a:r>
                <a:br>
                  <a:rPr lang="ru-RU" sz="1200" b="0" dirty="0">
                    <a:solidFill>
                      <a:schemeClr val="bg1"/>
                    </a:solidFill>
                  </a:rPr>
                </a:br>
                <a:r>
                  <a:rPr lang="ru-RU" sz="1200" b="0" dirty="0">
                    <a:solidFill>
                      <a:schemeClr val="bg1"/>
                    </a:solidFill>
                  </a:rPr>
                  <a:t>станция юных натуралистов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ru-RU" sz="1200" b="0" dirty="0">
                    <a:solidFill>
                      <a:schemeClr val="bg1"/>
                    </a:solidFill>
                  </a:rPr>
                  <a:t>Стадион «Центральный»</a:t>
                </a:r>
              </a:p>
            </p:txBody>
          </p:sp>
          <p:sp>
            <p:nvSpPr>
              <p:cNvPr id="116" name="Rectangle 9"/>
              <p:cNvSpPr>
                <a:spLocks noChangeArrowheads="1"/>
              </p:cNvSpPr>
              <p:nvPr/>
            </p:nvSpPr>
            <p:spPr bwMode="auto">
              <a:xfrm>
                <a:off x="6624638" y="3721100"/>
                <a:ext cx="2162175" cy="568325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53882" dir="2700000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 dirty="0" smtClean="0">
                    <a:solidFill>
                      <a:schemeClr val="bg1"/>
                    </a:solidFill>
                  </a:rPr>
                  <a:t>Участковый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 dirty="0" smtClean="0">
                    <a:solidFill>
                      <a:schemeClr val="bg1"/>
                    </a:solidFill>
                  </a:rPr>
                  <a:t>уполномоченный 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 dirty="0" smtClean="0">
                    <a:solidFill>
                      <a:schemeClr val="bg1"/>
                    </a:solidFill>
                  </a:rPr>
                  <a:t>милиции</a:t>
                </a:r>
                <a:endParaRPr lang="ru-RU" sz="1400" b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7" name="Rectangle 10"/>
              <p:cNvSpPr>
                <a:spLocks noChangeArrowheads="1"/>
              </p:cNvSpPr>
              <p:nvPr/>
            </p:nvSpPr>
            <p:spPr bwMode="auto">
              <a:xfrm>
                <a:off x="2393950" y="1490663"/>
                <a:ext cx="2060575" cy="962025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63500" dir="13012194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sz="1200" b="0" dirty="0">
                    <a:solidFill>
                      <a:schemeClr val="bg1"/>
                    </a:solidFill>
                  </a:rPr>
                  <a:t>Общественная </a:t>
                </a:r>
              </a:p>
              <a:p>
                <a:pPr algn="ctr">
                  <a:defRPr/>
                </a:pPr>
                <a:r>
                  <a:rPr lang="ru-RU" sz="1200" b="0" dirty="0">
                    <a:solidFill>
                      <a:schemeClr val="bg1"/>
                    </a:solidFill>
                  </a:rPr>
                  <a:t>комиссия по делам </a:t>
                </a:r>
              </a:p>
              <a:p>
                <a:pPr algn="ctr">
                  <a:defRPr/>
                </a:pPr>
                <a:r>
                  <a:rPr lang="ru-RU" sz="1200" b="0" dirty="0">
                    <a:solidFill>
                      <a:schemeClr val="bg1"/>
                    </a:solidFill>
                  </a:rPr>
                  <a:t>несовершеннолетних </a:t>
                </a:r>
                <a:br>
                  <a:rPr lang="ru-RU" sz="1200" b="0" dirty="0">
                    <a:solidFill>
                      <a:schemeClr val="bg1"/>
                    </a:solidFill>
                  </a:rPr>
                </a:br>
                <a:r>
                  <a:rPr lang="ru-RU" sz="1200" b="0" dirty="0">
                    <a:solidFill>
                      <a:schemeClr val="bg1"/>
                    </a:solidFill>
                  </a:rPr>
                  <a:t>при администрации </a:t>
                </a:r>
                <a:br>
                  <a:rPr lang="ru-RU" sz="1200" b="0" dirty="0">
                    <a:solidFill>
                      <a:schemeClr val="bg1"/>
                    </a:solidFill>
                  </a:rPr>
                </a:br>
                <a:r>
                  <a:rPr lang="ru-RU" sz="1200" b="0" dirty="0">
                    <a:solidFill>
                      <a:schemeClr val="bg1"/>
                    </a:solidFill>
                  </a:rPr>
                  <a:t>г. Ишима</a:t>
                </a:r>
              </a:p>
            </p:txBody>
          </p:sp>
          <p:sp>
            <p:nvSpPr>
              <p:cNvPr id="118" name="Rectangle 11"/>
              <p:cNvSpPr>
                <a:spLocks noChangeArrowheads="1"/>
              </p:cNvSpPr>
              <p:nvPr/>
            </p:nvSpPr>
            <p:spPr bwMode="auto">
              <a:xfrm>
                <a:off x="4857750" y="1546225"/>
                <a:ext cx="2074863" cy="935038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63500" dir="18412194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lnSpc>
                    <a:spcPct val="85000"/>
                  </a:lnSpc>
                  <a:defRPr/>
                </a:pPr>
                <a:r>
                  <a:rPr lang="ru-RU" sz="1400" b="0" dirty="0">
                    <a:solidFill>
                      <a:schemeClr val="bg1"/>
                    </a:solidFill>
                  </a:rPr>
                  <a:t>Библиотеки, 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ru-RU" sz="1400" b="0" dirty="0">
                    <a:solidFill>
                      <a:schemeClr val="bg1"/>
                    </a:solidFill>
                  </a:rPr>
                  <a:t>художественные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ru-RU" sz="1400" b="0" dirty="0">
                    <a:solidFill>
                      <a:schemeClr val="bg1"/>
                    </a:solidFill>
                  </a:rPr>
                  <a:t> и музыкальные школы, </a:t>
                </a:r>
              </a:p>
              <a:p>
                <a:pPr algn="ctr">
                  <a:lnSpc>
                    <a:spcPct val="85000"/>
                  </a:lnSpc>
                  <a:defRPr/>
                </a:pPr>
                <a:r>
                  <a:rPr lang="ru-RU" sz="1400" b="0" dirty="0">
                    <a:solidFill>
                      <a:schemeClr val="bg1"/>
                    </a:solidFill>
                  </a:rPr>
                  <a:t>дома культуры</a:t>
                </a:r>
              </a:p>
            </p:txBody>
          </p:sp>
          <p:sp>
            <p:nvSpPr>
              <p:cNvPr id="119" name="Rectangle 13"/>
              <p:cNvSpPr>
                <a:spLocks noChangeArrowheads="1"/>
              </p:cNvSpPr>
              <p:nvPr/>
            </p:nvSpPr>
            <p:spPr bwMode="auto">
              <a:xfrm>
                <a:off x="6602413" y="4605338"/>
                <a:ext cx="2162175" cy="673100"/>
              </a:xfrm>
              <a:prstGeom prst="rect">
                <a:avLst/>
              </a:prstGeom>
              <a:solidFill>
                <a:srgbClr val="5B5BC9"/>
              </a:solidFill>
              <a:ln w="9525" algn="ctr">
                <a:noFill/>
                <a:miter lim="800000"/>
                <a:headEnd/>
                <a:tailEnd/>
              </a:ln>
              <a:effectLst>
                <a:outerShdw dist="53882" dir="2700000" algn="ctr" rotWithShape="0">
                  <a:schemeClr val="accent2"/>
                </a:outerShdw>
              </a:effectLst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АУ ИГ ЦСОН «Забота»,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Центр «Согласие»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ru-RU" sz="1400" b="0">
                    <a:solidFill>
                      <a:schemeClr val="bg1"/>
                    </a:solidFill>
                  </a:rPr>
                  <a:t>АУ «ИГ ЦПН»</a:t>
                </a:r>
              </a:p>
            </p:txBody>
          </p:sp>
          <p:sp>
            <p:nvSpPr>
              <p:cNvPr id="120" name="Arc 14"/>
              <p:cNvSpPr>
                <a:spLocks/>
              </p:cNvSpPr>
              <p:nvPr/>
            </p:nvSpPr>
            <p:spPr bwMode="auto">
              <a:xfrm flipH="1">
                <a:off x="1354138" y="1828800"/>
                <a:ext cx="958850" cy="85566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1" name="Arc 16"/>
              <p:cNvSpPr>
                <a:spLocks/>
              </p:cNvSpPr>
              <p:nvPr/>
            </p:nvSpPr>
            <p:spPr bwMode="auto">
              <a:xfrm>
                <a:off x="7024688" y="1808163"/>
                <a:ext cx="958850" cy="85566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2" name="Arc 17"/>
              <p:cNvSpPr>
                <a:spLocks/>
              </p:cNvSpPr>
              <p:nvPr/>
            </p:nvSpPr>
            <p:spPr bwMode="auto">
              <a:xfrm flipV="1">
                <a:off x="7080250" y="5245100"/>
                <a:ext cx="958850" cy="85566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>
                <a:off x="8053388" y="3416300"/>
                <a:ext cx="0" cy="290513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4" name="Line 20"/>
              <p:cNvSpPr>
                <a:spLocks noChangeShapeType="1"/>
              </p:cNvSpPr>
              <p:nvPr/>
            </p:nvSpPr>
            <p:spPr bwMode="auto">
              <a:xfrm>
                <a:off x="8061325" y="4340225"/>
                <a:ext cx="0" cy="33655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5" name="Line 21"/>
              <p:cNvSpPr>
                <a:spLocks noChangeShapeType="1"/>
              </p:cNvSpPr>
              <p:nvPr/>
            </p:nvSpPr>
            <p:spPr bwMode="auto">
              <a:xfrm flipV="1">
                <a:off x="4491038" y="1784350"/>
                <a:ext cx="333375" cy="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6" name="Line 30"/>
              <p:cNvSpPr>
                <a:spLocks noChangeShapeType="1"/>
              </p:cNvSpPr>
              <p:nvPr/>
            </p:nvSpPr>
            <p:spPr bwMode="auto">
              <a:xfrm>
                <a:off x="6115050" y="4019550"/>
                <a:ext cx="450850" cy="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7" name="Line 31"/>
              <p:cNvSpPr>
                <a:spLocks noChangeShapeType="1"/>
              </p:cNvSpPr>
              <p:nvPr/>
            </p:nvSpPr>
            <p:spPr bwMode="auto">
              <a:xfrm>
                <a:off x="6086475" y="4818063"/>
                <a:ext cx="450850" cy="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8" name="Line 32"/>
              <p:cNvSpPr>
                <a:spLocks noChangeShapeType="1"/>
              </p:cNvSpPr>
              <p:nvPr/>
            </p:nvSpPr>
            <p:spPr bwMode="auto">
              <a:xfrm flipH="1">
                <a:off x="5476875" y="4992688"/>
                <a:ext cx="1588" cy="609600"/>
              </a:xfrm>
              <a:prstGeom prst="line">
                <a:avLst/>
              </a:prstGeom>
              <a:noFill/>
              <a:ln w="76200" cmpd="tri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29" name="Line 28"/>
            <p:cNvSpPr>
              <a:spLocks noChangeShapeType="1"/>
            </p:cNvSpPr>
            <p:nvPr/>
          </p:nvSpPr>
          <p:spPr bwMode="auto">
            <a:xfrm>
              <a:off x="4354513" y="5895975"/>
              <a:ext cx="450850" cy="0"/>
            </a:xfrm>
            <a:prstGeom prst="line">
              <a:avLst/>
            </a:prstGeom>
            <a:noFill/>
            <a:ln w="76200" cmpd="tri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76FB81-760C-4C4C-8808-08B117502FE3}" type="slidenum">
              <a:rPr lang="ru-RU" smtClean="0">
                <a:latin typeface="Arial" pitchFamily="34" charset="0"/>
              </a:rPr>
              <a:pPr/>
              <a:t>45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798147" name="Text Box 3"/>
          <p:cNvSpPr txBox="1">
            <a:spLocks noChangeArrowheads="1"/>
          </p:cNvSpPr>
          <p:nvPr/>
        </p:nvSpPr>
        <p:spPr bwMode="auto">
          <a:xfrm>
            <a:off x="604838" y="1169988"/>
            <a:ext cx="83232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>
                <a:solidFill>
                  <a:srgbClr val="C00000"/>
                </a:solidFill>
              </a:rPr>
              <a:t>Состояние </a:t>
            </a:r>
            <a:r>
              <a:rPr lang="ru-RU" sz="1800" dirty="0" smtClean="0">
                <a:solidFill>
                  <a:srgbClr val="C00000"/>
                </a:solidFill>
              </a:rPr>
              <a:t>преступности среди </a:t>
            </a:r>
            <a:r>
              <a:rPr lang="ru-RU" sz="1800" dirty="0">
                <a:solidFill>
                  <a:srgbClr val="C00000"/>
                </a:solidFill>
              </a:rPr>
              <a:t>обучающихся  </a:t>
            </a:r>
            <a:r>
              <a:rPr lang="ru-RU" sz="1800" dirty="0" smtClean="0">
                <a:solidFill>
                  <a:srgbClr val="C00000"/>
                </a:solidFill>
              </a:rPr>
              <a:t>МАОУ </a:t>
            </a:r>
            <a:r>
              <a:rPr lang="ru-RU" sz="1800" dirty="0">
                <a:solidFill>
                  <a:srgbClr val="C00000"/>
                </a:solidFill>
              </a:rPr>
              <a:t>СОШ №12</a:t>
            </a:r>
          </a:p>
        </p:txBody>
      </p:sp>
      <p:sp>
        <p:nvSpPr>
          <p:cNvPr id="43018" name="Прямоугольник 17"/>
          <p:cNvSpPr>
            <a:spLocks noChangeArrowheads="1"/>
          </p:cNvSpPr>
          <p:nvPr/>
        </p:nvSpPr>
        <p:spPr bwMode="auto">
          <a:xfrm>
            <a:off x="669925" y="1970088"/>
            <a:ext cx="81930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0" dirty="0">
                <a:solidFill>
                  <a:schemeClr val="tx1"/>
                </a:solidFill>
              </a:rPr>
              <a:t>В 2010 и 2011 гг. обучающиеся </a:t>
            </a:r>
            <a:r>
              <a:rPr lang="ru-RU" sz="1800" b="0" dirty="0" smtClean="0">
                <a:solidFill>
                  <a:schemeClr val="tx1"/>
                </a:solidFill>
              </a:rPr>
              <a:t>МАОУ </a:t>
            </a:r>
            <a:r>
              <a:rPr lang="ru-RU" sz="1800" b="0" dirty="0">
                <a:solidFill>
                  <a:schemeClr val="tx1"/>
                </a:solidFill>
              </a:rPr>
              <a:t>СОШ №12 преступлений и правонарушений не совершили.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39750" y="3125788"/>
            <a:ext cx="8323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>
                <a:solidFill>
                  <a:srgbClr val="C00000"/>
                </a:solidFill>
              </a:rPr>
              <a:t>Отсев обучающихся из </a:t>
            </a:r>
            <a:r>
              <a:rPr lang="ru-RU" sz="1800" dirty="0" smtClean="0">
                <a:solidFill>
                  <a:srgbClr val="C00000"/>
                </a:solidFill>
              </a:rPr>
              <a:t>МАОУ </a:t>
            </a:r>
            <a:r>
              <a:rPr lang="ru-RU" sz="1800" dirty="0">
                <a:solidFill>
                  <a:srgbClr val="C00000"/>
                </a:solidFill>
              </a:rPr>
              <a:t>СОШ №12</a:t>
            </a:r>
          </a:p>
        </p:txBody>
      </p:sp>
      <p:sp>
        <p:nvSpPr>
          <p:cNvPr id="43020" name="TextBox 16"/>
          <p:cNvSpPr txBox="1">
            <a:spLocks noChangeArrowheads="1"/>
          </p:cNvSpPr>
          <p:nvPr/>
        </p:nvSpPr>
        <p:spPr bwMode="auto">
          <a:xfrm>
            <a:off x="720725" y="3851275"/>
            <a:ext cx="79771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0" dirty="0">
                <a:solidFill>
                  <a:schemeClr val="tx1"/>
                </a:solidFill>
              </a:rPr>
              <a:t>В 2011 году отсева из </a:t>
            </a:r>
            <a:r>
              <a:rPr lang="ru-RU" sz="1800" b="0" dirty="0" smtClean="0">
                <a:solidFill>
                  <a:schemeClr val="tx1"/>
                </a:solidFill>
              </a:rPr>
              <a:t>МАОУ </a:t>
            </a:r>
            <a:r>
              <a:rPr lang="ru-RU" sz="1800" b="0" dirty="0">
                <a:solidFill>
                  <a:schemeClr val="tx1"/>
                </a:solidFill>
              </a:rPr>
              <a:t>СОШ №12 нет.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520700" y="4516438"/>
            <a:ext cx="83232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>
                <a:solidFill>
                  <a:srgbClr val="C00000"/>
                </a:solidFill>
              </a:rPr>
              <a:t>Количество впервые выявленных несовершеннолетних, употребляющих наркотические и психотропные вещества</a:t>
            </a:r>
          </a:p>
        </p:txBody>
      </p:sp>
      <p:sp>
        <p:nvSpPr>
          <p:cNvPr id="43022" name="Прямоугольник 21"/>
          <p:cNvSpPr>
            <a:spLocks noChangeArrowheads="1"/>
          </p:cNvSpPr>
          <p:nvPr/>
        </p:nvSpPr>
        <p:spPr bwMode="auto">
          <a:xfrm>
            <a:off x="711200" y="5553075"/>
            <a:ext cx="8154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0" dirty="0">
                <a:solidFill>
                  <a:schemeClr val="tx1"/>
                </a:solidFill>
              </a:rPr>
              <a:t>Случаев употребления наркотических и психотропных веществ не выявлено.</a:t>
            </a: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Воспитание социально ответственной личности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15E8-E54F-4718-B6BD-944467E7DCA5}" type="slidenum">
              <a:rPr lang="ru-RU" smtClean="0"/>
              <a:pPr/>
              <a:t>46</a:t>
            </a:fld>
            <a:endParaRPr lang="ru-RU" smtClean="0"/>
          </a:p>
        </p:txBody>
      </p:sp>
      <p:sp>
        <p:nvSpPr>
          <p:cNvPr id="44041" name="TextBox 16"/>
          <p:cNvSpPr txBox="1">
            <a:spLocks noChangeArrowheads="1"/>
          </p:cNvSpPr>
          <p:nvPr/>
        </p:nvSpPr>
        <p:spPr bwMode="auto">
          <a:xfrm>
            <a:off x="0" y="1284288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0" dirty="0">
                <a:solidFill>
                  <a:schemeClr val="tx1"/>
                </a:solidFill>
              </a:rPr>
              <a:t>В 2011 году нет обучающихся, не завершивших основное образование</a:t>
            </a: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Воспитание социально ответственной личности</a:t>
            </a: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466725" y="2247900"/>
          <a:ext cx="4210050" cy="412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4825" y="2181225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0" dirty="0" smtClean="0">
                <a:solidFill>
                  <a:schemeClr val="tx1"/>
                </a:solidFill>
              </a:rPr>
              <a:t>%</a:t>
            </a:r>
            <a:endParaRPr lang="ru-RU" sz="1400" b="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90487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Доля  обучающихся, не завершивших основное образование</a:t>
            </a:r>
            <a:endParaRPr lang="ru-RU" sz="1800" dirty="0"/>
          </a:p>
        </p:txBody>
      </p:sp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4724401" y="2295525"/>
            <a:ext cx="404812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Доля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обучающихся, не завершивших среднее образование, уменьшилась по сравнению с 2010 годом. В 2011 году один выпускник не сдал ЕГЭ. 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Причины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: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неблагополучная обстановка в семье;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2) отсутствие мотивации к обучению и успешной сдаче экзамена;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3) недостаточная индивидуальная работа с обучающимся учителя-предметника и классного руководителя.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Необходимо</a:t>
            </a:r>
            <a:r>
              <a:rPr lang="ru-RU" sz="1400" b="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:</a:t>
            </a:r>
          </a:p>
          <a:p>
            <a:pPr eaLnBrk="0" hangingPunct="0"/>
            <a:r>
              <a:rPr lang="ru-RU" sz="1400" b="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усилить контроль за работой классных руководителей, учителей – предметников,;</a:t>
            </a:r>
          </a:p>
          <a:p>
            <a:pPr eaLnBrk="0" hangingPunct="0"/>
            <a:r>
              <a:rPr lang="ru-RU" sz="1400" b="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проводить тематический контроль  по этим предметам;</a:t>
            </a:r>
          </a:p>
          <a:p>
            <a:pPr eaLnBrk="0" hangingPunct="0"/>
            <a:r>
              <a:rPr lang="ru-RU" sz="1400" b="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своевременно выявлять группу учебного риска, организовывать работу с ними, </a:t>
            </a:r>
          </a:p>
          <a:p>
            <a:pPr eaLnBrk="0" hangingPunct="0"/>
            <a:r>
              <a:rPr lang="ru-RU" sz="1400" b="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готовить обучающихся к сдаче экзаменов в новой форме  по тестам, в том числе, психологически.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83832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Доля  обучающихся, не завершивших среднее образование</a:t>
            </a:r>
            <a:endParaRPr lang="ru-RU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56D5E2-7187-4444-ACFE-80D52391A831}" type="slidenum">
              <a:rPr lang="ru-RU" smtClean="0">
                <a:latin typeface="Arial" pitchFamily="34" charset="0"/>
              </a:rPr>
              <a:pPr/>
              <a:t>47</a:t>
            </a:fld>
            <a:endParaRPr lang="ru-RU" smtClean="0">
              <a:latin typeface="Arial" pitchFamily="34" charset="0"/>
            </a:endParaRPr>
          </a:p>
        </p:txBody>
      </p:sp>
      <p:graphicFrame>
        <p:nvGraphicFramePr>
          <p:cNvPr id="18" name="Диаграмма 13"/>
          <p:cNvGraphicFramePr>
            <a:graphicFrameLocks/>
          </p:cNvGraphicFramePr>
          <p:nvPr/>
        </p:nvGraphicFramePr>
        <p:xfrm>
          <a:off x="542925" y="1581150"/>
          <a:ext cx="8239125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71" name="TextBox 14"/>
          <p:cNvSpPr txBox="1">
            <a:spLocks noChangeArrowheads="1"/>
          </p:cNvSpPr>
          <p:nvPr/>
        </p:nvSpPr>
        <p:spPr bwMode="auto">
          <a:xfrm>
            <a:off x="857250" y="1562100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0">
                <a:solidFill>
                  <a:schemeClr val="tx1"/>
                </a:solidFill>
              </a:rPr>
              <a:t>%</a:t>
            </a:r>
          </a:p>
        </p:txBody>
      </p:sp>
      <p:sp>
        <p:nvSpPr>
          <p:cNvPr id="15372" name="TextBox 14"/>
          <p:cNvSpPr txBox="1">
            <a:spLocks noChangeArrowheads="1"/>
          </p:cNvSpPr>
          <p:nvPr/>
        </p:nvSpPr>
        <p:spPr bwMode="auto">
          <a:xfrm>
            <a:off x="361950" y="5381625"/>
            <a:ext cx="7505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0" dirty="0">
                <a:solidFill>
                  <a:schemeClr val="tx1"/>
                </a:solidFill>
              </a:rPr>
              <a:t>При проведении социологических опросов используются методики, представленные Департаментом образования и науки Тюменской области, ТОГИРРО, АНО «Центр профилактики наркомании</a:t>
            </a:r>
            <a:r>
              <a:rPr lang="ru-RU" sz="1600" b="0" dirty="0" smtClean="0">
                <a:solidFill>
                  <a:schemeClr val="tx1"/>
                </a:solidFill>
              </a:rPr>
              <a:t>».</a:t>
            </a:r>
          </a:p>
          <a:p>
            <a:r>
              <a:rPr lang="ru-RU" sz="1600" b="0" dirty="0" smtClean="0">
                <a:solidFill>
                  <a:schemeClr val="tx1"/>
                </a:solidFill>
              </a:rPr>
              <a:t>Отмечается положительная динамика развития отношений обучающихся по всем критериям.</a:t>
            </a:r>
            <a:endParaRPr lang="ru-RU" sz="1600" b="0" dirty="0">
              <a:solidFill>
                <a:schemeClr val="tx1"/>
              </a:solidFill>
            </a:endParaRP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Воспитание социально ответственной личности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10858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Итоги социологических опросов обучающихся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0D87F-49A0-4F83-8A0F-DFA8A8815863}" type="slidenum">
              <a:rPr lang="ru-RU" smtClean="0">
                <a:latin typeface="Arial" pitchFamily="34" charset="0"/>
              </a:rPr>
              <a:pPr/>
              <a:t>48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798148" name="Line 4"/>
          <p:cNvSpPr>
            <a:spLocks noChangeShapeType="1"/>
          </p:cNvSpPr>
          <p:nvPr/>
        </p:nvSpPr>
        <p:spPr bwMode="auto">
          <a:xfrm>
            <a:off x="957263" y="6845300"/>
            <a:ext cx="7704137" cy="1270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7" name="Диаграмма 18"/>
          <p:cNvGraphicFramePr>
            <a:graphicFrameLocks/>
          </p:cNvGraphicFramePr>
          <p:nvPr/>
        </p:nvGraphicFramePr>
        <p:xfrm>
          <a:off x="1765300" y="3733800"/>
          <a:ext cx="64262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Воспитание социально ответственной личности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9715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Доля обучающихся, охваченных </a:t>
            </a:r>
            <a:r>
              <a:rPr lang="ru-RU" sz="1800" dirty="0" err="1" smtClean="0">
                <a:solidFill>
                  <a:srgbClr val="C00000"/>
                </a:solidFill>
              </a:rPr>
              <a:t>досуговой</a:t>
            </a:r>
            <a:r>
              <a:rPr lang="ru-RU" sz="1800" dirty="0" smtClean="0">
                <a:solidFill>
                  <a:srgbClr val="C00000"/>
                </a:solidFill>
              </a:rPr>
              <a:t> деятельностью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075057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Охват внеурочной занятостью (с учетом многоразового охвата)</a:t>
            </a:r>
            <a:endParaRPr lang="ru-RU" sz="1800" dirty="0">
              <a:solidFill>
                <a:srgbClr val="C00000"/>
              </a:solidFill>
            </a:endParaRPr>
          </a:p>
        </p:txBody>
      </p:sp>
      <p:graphicFrame>
        <p:nvGraphicFramePr>
          <p:cNvPr id="16" name="Диаграмма 16"/>
          <p:cNvGraphicFramePr>
            <a:graphicFrameLocks/>
          </p:cNvGraphicFramePr>
          <p:nvPr/>
        </p:nvGraphicFramePr>
        <p:xfrm>
          <a:off x="1854200" y="1397000"/>
          <a:ext cx="6134100" cy="165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AAC93E-82AB-4223-B9E6-C4986F4DC23D}" type="slidenum">
              <a:rPr lang="ru-RU" smtClean="0">
                <a:latin typeface="Arial" pitchFamily="34" charset="0"/>
              </a:rPr>
              <a:pPr/>
              <a:t>49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798148" name="Line 4"/>
          <p:cNvSpPr>
            <a:spLocks noChangeShapeType="1"/>
          </p:cNvSpPr>
          <p:nvPr/>
        </p:nvSpPr>
        <p:spPr bwMode="auto">
          <a:xfrm>
            <a:off x="957263" y="6845300"/>
            <a:ext cx="7704137" cy="1270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5066" name="TextBox 18"/>
          <p:cNvSpPr txBox="1">
            <a:spLocks noChangeArrowheads="1"/>
          </p:cNvSpPr>
          <p:nvPr/>
        </p:nvSpPr>
        <p:spPr bwMode="auto">
          <a:xfrm>
            <a:off x="533400" y="4960938"/>
            <a:ext cx="79771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0" dirty="0">
                <a:solidFill>
                  <a:schemeClr val="tx1"/>
                </a:solidFill>
              </a:rPr>
              <a:t>В 2011 году на базе </a:t>
            </a:r>
            <a:r>
              <a:rPr lang="ru-RU" sz="1800" b="0" dirty="0" smtClean="0">
                <a:solidFill>
                  <a:schemeClr val="tx1"/>
                </a:solidFill>
              </a:rPr>
              <a:t>МАОУ </a:t>
            </a:r>
            <a:r>
              <a:rPr lang="ru-RU" sz="1800" b="0" dirty="0">
                <a:solidFill>
                  <a:schemeClr val="tx1"/>
                </a:solidFill>
              </a:rPr>
              <a:t>СОШ №12 лагерь дневного пребывания не </a:t>
            </a:r>
            <a:r>
              <a:rPr lang="ru-RU" sz="1800" b="0" dirty="0" smtClean="0">
                <a:solidFill>
                  <a:schemeClr val="tx1"/>
                </a:solidFill>
              </a:rPr>
              <a:t>функционировал в </a:t>
            </a:r>
            <a:r>
              <a:rPr lang="ru-RU" sz="1800" b="0" dirty="0">
                <a:solidFill>
                  <a:schemeClr val="tx1"/>
                </a:solidFill>
              </a:rPr>
              <a:t>связи с реконструкцией и модернизацией здания школы и территории</a:t>
            </a:r>
            <a:r>
              <a:rPr lang="ru-RU" sz="1800" b="0" dirty="0" smtClean="0">
                <a:solidFill>
                  <a:schemeClr val="tx1"/>
                </a:solidFill>
              </a:rPr>
              <a:t>. Обучающиеся МАОУ СОШ № 12 отдыхали на базе других учреждений.</a:t>
            </a:r>
            <a:endParaRPr lang="ru-RU" sz="1800" b="0" dirty="0">
              <a:solidFill>
                <a:schemeClr val="tx1"/>
              </a:solidFill>
            </a:endParaRP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Воспитание социально ответственной личности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98107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Охват отдыхом детей до 17 лет в лагере дневного пребывания </a:t>
            </a:r>
            <a:br>
              <a:rPr lang="ru-RU" sz="1800" dirty="0" smtClean="0">
                <a:solidFill>
                  <a:srgbClr val="C00000"/>
                </a:solidFill>
              </a:rPr>
            </a:br>
            <a:r>
              <a:rPr lang="ru-RU" sz="1800" dirty="0" smtClean="0">
                <a:solidFill>
                  <a:srgbClr val="C00000"/>
                </a:solidFill>
              </a:rPr>
              <a:t>на базе МАОУ СОШ №12</a:t>
            </a:r>
            <a:endParaRPr lang="ru-RU" sz="1800" dirty="0">
              <a:solidFill>
                <a:srgbClr val="C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1967711" y="1847850"/>
          <a:ext cx="4652163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621226-BC5A-4783-ACDE-0704ADD7368D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63495" name="Text Box 6"/>
          <p:cNvSpPr txBox="1">
            <a:spLocks noChangeArrowheads="1"/>
          </p:cNvSpPr>
          <p:nvPr/>
        </p:nvSpPr>
        <p:spPr bwMode="auto">
          <a:xfrm>
            <a:off x="4676775" y="3967163"/>
            <a:ext cx="1841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sz="1600" b="0" i="1">
              <a:solidFill>
                <a:schemeClr val="tx1"/>
              </a:solidFill>
            </a:endParaRPr>
          </a:p>
        </p:txBody>
      </p:sp>
      <p:sp>
        <p:nvSpPr>
          <p:cNvPr id="63496" name="Line 7"/>
          <p:cNvSpPr>
            <a:spLocks noChangeShapeType="1"/>
          </p:cNvSpPr>
          <p:nvPr/>
        </p:nvSpPr>
        <p:spPr bwMode="auto">
          <a:xfrm>
            <a:off x="4811713" y="40957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3497" name="Text Box 8"/>
          <p:cNvSpPr txBox="1">
            <a:spLocks noChangeArrowheads="1"/>
          </p:cNvSpPr>
          <p:nvPr/>
        </p:nvSpPr>
        <p:spPr bwMode="auto">
          <a:xfrm>
            <a:off x="4806950" y="3952875"/>
            <a:ext cx="1841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sz="1600" b="0" i="1">
              <a:solidFill>
                <a:schemeClr val="tx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73117" y="1207814"/>
          <a:ext cx="8338657" cy="416535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338657"/>
              </a:tblGrid>
              <a:tr h="421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1. Достижение качества образования, соответствующего государственному образовательному стандарту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421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2. Создание условий для перехода на стандарты второго поколения на первой ступени образования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92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3. Воспитание социально ответственной личности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89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4. Информатизация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88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5. Сохранение и укрепление здоровья школьников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91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6. Обновление  МТБ в соответствии с  санитарными правилами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91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7. Совершенствование системы безопасности в ОУ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88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8. Энергосбережение и повышение энергетической эффективности ОУ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91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9. Увеличение доли внебюджетных расходов на развитие ОУ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91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10. Капитальное строительство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</a:tbl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0" y="336222"/>
            <a:ext cx="9144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ЗАДАЧИ</a:t>
            </a:r>
            <a:endParaRPr lang="ru-RU" sz="32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4476AF-5DC1-4E42-9CEF-206E74FAA474}" type="slidenum">
              <a:rPr lang="ru-RU" smtClean="0">
                <a:latin typeface="Arial" pitchFamily="34" charset="0"/>
              </a:rPr>
              <a:pPr/>
              <a:t>50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798148" name="Line 4"/>
          <p:cNvSpPr>
            <a:spLocks noChangeShapeType="1"/>
          </p:cNvSpPr>
          <p:nvPr/>
        </p:nvSpPr>
        <p:spPr bwMode="auto">
          <a:xfrm>
            <a:off x="957263" y="6845300"/>
            <a:ext cx="7704137" cy="1270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3" name="Диаграмма 16"/>
          <p:cNvGraphicFramePr>
            <a:graphicFrameLocks/>
          </p:cNvGraphicFramePr>
          <p:nvPr/>
        </p:nvGraphicFramePr>
        <p:xfrm>
          <a:off x="1498600" y="188277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Воспитание социально ответственной личности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120967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Доля обучающихся в возрасте от 5 до 18 лет, охваченных услугами дополнительного образования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A1A148-4C07-4FB1-BA84-4940C6EF4CD4}" type="slidenum">
              <a:rPr lang="ru-RU" smtClean="0"/>
              <a:pPr/>
              <a:t>51</a:t>
            </a:fld>
            <a:endParaRPr lang="ru-RU" smtClean="0"/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801637" y="1486728"/>
          <a:ext cx="7717934" cy="4077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808038" y="5645150"/>
            <a:ext cx="7623175" cy="687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0" dirty="0">
                <a:solidFill>
                  <a:schemeClr val="tx1"/>
                </a:solidFill>
              </a:rPr>
              <a:t>Результаты углублённого медицинского осмотра </a:t>
            </a:r>
            <a:r>
              <a:rPr lang="ru-RU" sz="1300" b="0" dirty="0" smtClean="0">
                <a:solidFill>
                  <a:schemeClr val="tx1"/>
                </a:solidFill>
              </a:rPr>
              <a:t>обучающихся свидетельствуют </a:t>
            </a:r>
            <a:r>
              <a:rPr lang="ru-RU" sz="1300" b="0" dirty="0">
                <a:solidFill>
                  <a:schemeClr val="tx1"/>
                </a:solidFill>
              </a:rPr>
              <a:t>об увеличении числа детей, отнесенных к основной группе </a:t>
            </a:r>
            <a:r>
              <a:rPr lang="ru-RU" sz="1300" b="0" dirty="0" smtClean="0">
                <a:solidFill>
                  <a:schemeClr val="tx1"/>
                </a:solidFill>
              </a:rPr>
              <a:t>здоровья, </a:t>
            </a:r>
            <a:r>
              <a:rPr lang="ru-RU" sz="1300" b="0" dirty="0">
                <a:solidFill>
                  <a:schemeClr val="tx1"/>
                </a:solidFill>
              </a:rPr>
              <a:t>и уменьшении числа детей в </a:t>
            </a:r>
            <a:r>
              <a:rPr lang="en-US" sz="1300" b="0" dirty="0">
                <a:solidFill>
                  <a:schemeClr val="tx1"/>
                </a:solidFill>
              </a:rPr>
              <a:t>III</a:t>
            </a:r>
            <a:r>
              <a:rPr lang="ru-RU" sz="1300" b="0" dirty="0">
                <a:solidFill>
                  <a:schemeClr val="tx1"/>
                </a:solidFill>
              </a:rPr>
              <a:t>, </a:t>
            </a:r>
            <a:r>
              <a:rPr lang="en-US" sz="1300" b="0" dirty="0">
                <a:solidFill>
                  <a:schemeClr val="tx1"/>
                </a:solidFill>
              </a:rPr>
              <a:t>IV</a:t>
            </a:r>
            <a:r>
              <a:rPr lang="ru-RU" sz="1300" b="0" dirty="0">
                <a:solidFill>
                  <a:schemeClr val="tx1"/>
                </a:solidFill>
              </a:rPr>
              <a:t> группах </a:t>
            </a:r>
            <a:r>
              <a:rPr lang="ru-RU" sz="1300" b="0" dirty="0" smtClean="0">
                <a:solidFill>
                  <a:schemeClr val="tx1"/>
                </a:solidFill>
              </a:rPr>
              <a:t>здоровья за счет эффективного использования </a:t>
            </a:r>
            <a:r>
              <a:rPr lang="ru-RU" sz="1300" b="0" dirty="0" err="1" smtClean="0">
                <a:solidFill>
                  <a:schemeClr val="tx1"/>
                </a:solidFill>
              </a:rPr>
              <a:t>здоровьесберегающих</a:t>
            </a:r>
            <a:r>
              <a:rPr lang="ru-RU" sz="1300" b="0" dirty="0" smtClean="0">
                <a:solidFill>
                  <a:schemeClr val="tx1"/>
                </a:solidFill>
              </a:rPr>
              <a:t> технологий в ОУ.</a:t>
            </a:r>
            <a:endParaRPr kumimoji="1" lang="ru-RU" dirty="0">
              <a:solidFill>
                <a:schemeClr val="tx1"/>
              </a:solidFill>
            </a:endParaRPr>
          </a:p>
        </p:txBody>
      </p:sp>
      <p:sp>
        <p:nvSpPr>
          <p:cNvPr id="16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94297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Распределение обучающихся по группам здоровья, %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одержимое 15"/>
          <p:cNvGraphicFramePr>
            <a:graphicFrameLocks noGrp="1"/>
          </p:cNvGraphicFramePr>
          <p:nvPr>
            <p:ph sz="half" idx="1"/>
          </p:nvPr>
        </p:nvGraphicFramePr>
        <p:xfrm>
          <a:off x="1057275" y="2967038"/>
          <a:ext cx="7191375" cy="2776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Номер слайда 7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9C337E-22C7-42AD-9126-BC1FD4128633}" type="slidenum">
              <a:rPr lang="ru-RU" smtClean="0"/>
              <a:pPr/>
              <a:t>52</a:t>
            </a:fld>
            <a:endParaRPr lang="ru-RU" smtClean="0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0" y="1169988"/>
            <a:ext cx="9144000" cy="892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921375" algn="l"/>
              </a:tabLst>
            </a:pPr>
            <a:r>
              <a:rPr lang="ru-RU" sz="1600" dirty="0" smtClean="0">
                <a:solidFill>
                  <a:srgbClr val="C00000"/>
                </a:solidFill>
              </a:rPr>
              <a:t>Реализация программ здоровья в ОУ</a:t>
            </a:r>
            <a:endParaRPr lang="en-US" sz="1600" dirty="0">
              <a:solidFill>
                <a:srgbClr val="C00000"/>
              </a:solidFill>
            </a:endParaRPr>
          </a:p>
          <a:p>
            <a:pPr algn="ctr">
              <a:tabLst>
                <a:tab pos="5921375" algn="l"/>
              </a:tabLst>
            </a:pPr>
            <a:endParaRPr lang="ru-RU" sz="1600" dirty="0">
              <a:solidFill>
                <a:schemeClr val="accent2"/>
              </a:solidFill>
            </a:endParaRPr>
          </a:p>
          <a:p>
            <a:pPr algn="ctr">
              <a:tabLst>
                <a:tab pos="5921375" algn="l"/>
              </a:tabLst>
            </a:pPr>
            <a:r>
              <a:rPr lang="ru-RU" b="0" dirty="0">
                <a:solidFill>
                  <a:schemeClr val="tx1"/>
                </a:solidFill>
              </a:rPr>
              <a:t>В течение трех лет программа «Здоровье» в ОУ реализуется на 100%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717550" y="2435225"/>
            <a:ext cx="78867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921375" algn="l"/>
              </a:tabLst>
            </a:pPr>
            <a:r>
              <a:rPr lang="ru-RU" sz="1600" dirty="0">
                <a:solidFill>
                  <a:srgbClr val="C00000"/>
                </a:solidFill>
              </a:rPr>
              <a:t>Доля детей, занимающихся в спортивных секциях</a:t>
            </a: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41314" y="5776913"/>
            <a:ext cx="76692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0" dirty="0">
                <a:solidFill>
                  <a:schemeClr val="tx1"/>
                </a:solidFill>
              </a:rPr>
              <a:t>Наблюдается </a:t>
            </a:r>
            <a:r>
              <a:rPr lang="ru-RU" sz="1400" b="0" dirty="0" smtClean="0">
                <a:solidFill>
                  <a:schemeClr val="tx1"/>
                </a:solidFill>
              </a:rPr>
              <a:t>снижение на 2,5% показателя занятости обучающихся в спортивных секциях, что связано с трудностями организации занятий спортивных секций в условиях капитального ремонта. По его окончании работа </a:t>
            </a:r>
            <a:r>
              <a:rPr lang="ru-RU" sz="1400" b="0" dirty="0">
                <a:solidFill>
                  <a:schemeClr val="tx1"/>
                </a:solidFill>
              </a:rPr>
              <a:t>в данном </a:t>
            </a:r>
            <a:r>
              <a:rPr lang="ru-RU" sz="1400" b="0" dirty="0" smtClean="0">
                <a:solidFill>
                  <a:schemeClr val="tx1"/>
                </a:solidFill>
              </a:rPr>
              <a:t>направлении будет активизирована.</a:t>
            </a:r>
            <a:endParaRPr lang="ru-RU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99568C-C90A-449A-B3E2-7CD4AE767EAF}" type="slidenum">
              <a:rPr lang="ru-RU" smtClean="0"/>
              <a:pPr/>
              <a:t>53</a:t>
            </a:fld>
            <a:endParaRPr lang="ru-RU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8300" y="1193800"/>
            <a:ext cx="81280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5921375" algn="l"/>
              </a:tabLst>
            </a:pPr>
            <a:r>
              <a:rPr lang="ru-RU" sz="1600" dirty="0">
                <a:solidFill>
                  <a:srgbClr val="C00000"/>
                </a:solidFill>
              </a:rPr>
              <a:t>Количество уроков, пропущенных по болезни, в расчете на одного </a:t>
            </a:r>
            <a:r>
              <a:rPr lang="ru-RU" sz="1600" dirty="0" smtClean="0">
                <a:solidFill>
                  <a:srgbClr val="C00000"/>
                </a:solidFill>
              </a:rPr>
              <a:t>обучающегося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12" name="Диаграмма 10"/>
          <p:cNvGraphicFramePr>
            <a:graphicFrameLocks/>
          </p:cNvGraphicFramePr>
          <p:nvPr/>
        </p:nvGraphicFramePr>
        <p:xfrm>
          <a:off x="1482725" y="2020888"/>
          <a:ext cx="6096000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5725" y="0"/>
            <a:ext cx="86868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СИТУАЦИИ</a:t>
            </a:r>
            <a:endParaRPr lang="ru-R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3875" y="5829300"/>
            <a:ext cx="75723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0" dirty="0" smtClean="0">
                <a:solidFill>
                  <a:schemeClr val="tx1"/>
                </a:solidFill>
              </a:rPr>
              <a:t>Количество уроков, пропущенных по болезни, в расчете на одного обучающегося сократилось благодаря целенаправленной работе по профилактике гриппа и ОРВИ, проводимой в ОУ.</a:t>
            </a:r>
            <a:endParaRPr lang="ru-RU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B483C3-A290-4725-8CF3-5688426D468C}" type="slidenum">
              <a:rPr lang="ru-RU" smtClean="0"/>
              <a:pPr/>
              <a:t>54</a:t>
            </a:fld>
            <a:endParaRPr lang="ru-RU" smtClean="0"/>
          </a:p>
        </p:txBody>
      </p:sp>
      <p:graphicFrame>
        <p:nvGraphicFramePr>
          <p:cNvPr id="15" name="Object 1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81113" y="4297364"/>
          <a:ext cx="7081838" cy="1884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0" y="876300"/>
            <a:ext cx="9144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921375" algn="l"/>
              </a:tabLst>
            </a:pPr>
            <a:r>
              <a:rPr lang="ru-RU" sz="1600" dirty="0">
                <a:solidFill>
                  <a:srgbClr val="C00000"/>
                </a:solidFill>
              </a:rPr>
              <a:t>Индекс здоровья детей</a:t>
            </a:r>
          </a:p>
        </p:txBody>
      </p:sp>
      <p:sp>
        <p:nvSpPr>
          <p:cNvPr id="15367" name="Rectangle 4"/>
          <p:cNvSpPr>
            <a:spLocks noChangeArrowheads="1"/>
          </p:cNvSpPr>
          <p:nvPr/>
        </p:nvSpPr>
        <p:spPr bwMode="auto">
          <a:xfrm>
            <a:off x="0" y="3879850"/>
            <a:ext cx="9144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921375" algn="l"/>
              </a:tabLst>
            </a:pPr>
            <a:r>
              <a:rPr lang="ru-RU" sz="1600" dirty="0">
                <a:solidFill>
                  <a:srgbClr val="C00000"/>
                </a:solidFill>
              </a:rPr>
              <a:t>Доля детей, отнесенных к спец.мед. группе</a:t>
            </a: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0" y="3124200"/>
            <a:ext cx="8678779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80975" algn="just">
              <a:spcBef>
                <a:spcPct val="50000"/>
              </a:spcBef>
              <a:tabLst>
                <a:tab pos="2667000" algn="l"/>
              </a:tabLst>
              <a:defRPr/>
            </a:pPr>
            <a:r>
              <a:rPr lang="ru-RU" sz="13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Индекс здоровья за 2011 значительно возрос в связи с планомерными профилактическими мероприятиями, эффективным использованием </a:t>
            </a:r>
            <a:r>
              <a:rPr lang="ru-RU" sz="13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здоровьесберегающих</a:t>
            </a:r>
            <a:r>
              <a:rPr lang="ru-RU" sz="13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технологий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6164263"/>
            <a:ext cx="8502316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6213" algn="just">
              <a:spcBef>
                <a:spcPct val="50000"/>
              </a:spcBef>
              <a:tabLst>
                <a:tab pos="2667000" algn="l"/>
              </a:tabLst>
              <a:defRPr/>
            </a:pPr>
            <a:r>
              <a:rPr lang="ru-RU" sz="13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Наблюдается </a:t>
            </a:r>
            <a:r>
              <a:rPr lang="ru-RU" sz="13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снижение </a:t>
            </a:r>
            <a:r>
              <a:rPr lang="ru-RU" sz="13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количества детей, отнесенных к </a:t>
            </a:r>
            <a:r>
              <a:rPr lang="ru-RU" sz="13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спец.мед.группе</a:t>
            </a:r>
            <a:r>
              <a:rPr lang="ru-RU" sz="13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за счет целенаправленной работы по внедрению </a:t>
            </a:r>
            <a:r>
              <a:rPr lang="ru-RU" sz="13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здоровьесберегающих</a:t>
            </a:r>
            <a:r>
              <a:rPr lang="ru-RU" sz="13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технологий.</a:t>
            </a: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247775" y="1190624"/>
          <a:ext cx="6562725" cy="199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1"/>
          <p:cNvSpPr>
            <a:spLocks noChangeArrowheads="1"/>
          </p:cNvSpPr>
          <p:nvPr/>
        </p:nvSpPr>
        <p:spPr bwMode="auto">
          <a:xfrm>
            <a:off x="0" y="339407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800" b="0">
                <a:solidFill>
                  <a:schemeClr val="tx1"/>
                </a:solidFill>
                <a:cs typeface="Arial" pitchFamily="34" charset="0"/>
              </a:rPr>
              <a:t>Отсутствуют случаи детского травматизма.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C80CE5-CB99-4192-8DB7-E41139E6E468}" type="slidenum">
              <a:rPr lang="ru-RU" smtClean="0"/>
              <a:pPr/>
              <a:t>55</a:t>
            </a:fld>
            <a:endParaRPr lang="ru-RU" smtClean="0"/>
          </a:p>
        </p:txBody>
      </p:sp>
      <p:sp>
        <p:nvSpPr>
          <p:cNvPr id="1251331" name="Text Box 3"/>
          <p:cNvSpPr txBox="1">
            <a:spLocks noChangeArrowheads="1"/>
          </p:cNvSpPr>
          <p:nvPr/>
        </p:nvSpPr>
        <p:spPr bwMode="auto">
          <a:xfrm>
            <a:off x="0" y="1352550"/>
            <a:ext cx="9143999" cy="339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dirty="0">
                <a:solidFill>
                  <a:srgbClr val="C00000"/>
                </a:solidFill>
              </a:rPr>
              <a:t>Количество случаев детского  травматизма в </a:t>
            </a:r>
            <a:r>
              <a:rPr lang="ru-RU" sz="1600" dirty="0" smtClean="0">
                <a:solidFill>
                  <a:srgbClr val="C00000"/>
                </a:solidFill>
              </a:rPr>
              <a:t>МАОУ СОШ № 12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53256" name="Rectangle 12"/>
          <p:cNvSpPr>
            <a:spLocks noChangeArrowheads="1"/>
          </p:cNvSpPr>
          <p:nvPr/>
        </p:nvSpPr>
        <p:spPr bwMode="auto">
          <a:xfrm>
            <a:off x="-323850" y="4038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 b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3257" name="Rectangle 13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8" name="Rectangle 14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" name="Group 86"/>
          <p:cNvGraphicFramePr>
            <a:graphicFrameLocks noGrp="1"/>
          </p:cNvGraphicFramePr>
          <p:nvPr/>
        </p:nvGraphicFramePr>
        <p:xfrm>
          <a:off x="1109663" y="1889125"/>
          <a:ext cx="7437437" cy="129095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851150"/>
                <a:gridCol w="1528762"/>
                <a:gridCol w="1528763"/>
                <a:gridCol w="1528762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Категория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Обучающиеся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6"/>
          <p:cNvGraphicFramePr>
            <a:graphicFrameLocks/>
          </p:cNvGraphicFramePr>
          <p:nvPr/>
        </p:nvGraphicFramePr>
        <p:xfrm>
          <a:off x="1181100" y="3168649"/>
          <a:ext cx="7353299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387" name="Text Box 94"/>
          <p:cNvSpPr txBox="1">
            <a:spLocks noChangeArrowheads="1"/>
          </p:cNvSpPr>
          <p:nvPr/>
        </p:nvSpPr>
        <p:spPr bwMode="auto">
          <a:xfrm>
            <a:off x="0" y="602615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0" dirty="0">
                <a:solidFill>
                  <a:schemeClr val="tx1"/>
                </a:solidFill>
              </a:rPr>
              <a:t>Наблюдается положительная динамика  по сравнению с прошлым годом</a:t>
            </a:r>
          </a:p>
        </p:txBody>
      </p:sp>
      <p:sp>
        <p:nvSpPr>
          <p:cNvPr id="1638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45F472-2A8B-4429-92FE-E3F4BDD809E2}" type="slidenum">
              <a:rPr lang="ru-RU" smtClean="0"/>
              <a:pPr/>
              <a:t>56</a:t>
            </a:fld>
            <a:endParaRPr lang="ru-RU" smtClean="0"/>
          </a:p>
        </p:txBody>
      </p:sp>
      <p:sp>
        <p:nvSpPr>
          <p:cNvPr id="1798148" name="Line 4"/>
          <p:cNvSpPr>
            <a:spLocks noChangeShapeType="1"/>
          </p:cNvSpPr>
          <p:nvPr/>
        </p:nvSpPr>
        <p:spPr bwMode="auto">
          <a:xfrm>
            <a:off x="957263" y="6845300"/>
            <a:ext cx="7704137" cy="1270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590550" y="911225"/>
            <a:ext cx="8224838" cy="585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dirty="0">
                <a:solidFill>
                  <a:srgbClr val="C00000"/>
                </a:solidFill>
              </a:rPr>
              <a:t>Состояние материально-технической базы </a:t>
            </a:r>
            <a:r>
              <a:rPr lang="ru-RU" sz="1600" dirty="0" smtClean="0">
                <a:solidFill>
                  <a:srgbClr val="C00000"/>
                </a:solidFill>
              </a:rPr>
              <a:t>МАОУ СОШ № 12</a:t>
            </a:r>
            <a:r>
              <a:rPr lang="ru-RU" sz="1600" dirty="0">
                <a:solidFill>
                  <a:srgbClr val="C00000"/>
                </a:solidFill>
              </a:rPr>
              <a:t/>
            </a:r>
            <a:br>
              <a:rPr lang="ru-RU" sz="1600" dirty="0">
                <a:solidFill>
                  <a:srgbClr val="C00000"/>
                </a:solidFill>
              </a:rPr>
            </a:br>
            <a:r>
              <a:rPr lang="ru-RU" sz="1600" dirty="0">
                <a:solidFill>
                  <a:srgbClr val="C00000"/>
                </a:solidFill>
              </a:rPr>
              <a:t>(укомплектованность </a:t>
            </a:r>
            <a:r>
              <a:rPr lang="ru-RU" sz="1600" dirty="0" err="1">
                <a:solidFill>
                  <a:srgbClr val="C00000"/>
                </a:solidFill>
              </a:rPr>
              <a:t>разноростовой</a:t>
            </a:r>
            <a:r>
              <a:rPr lang="ru-RU" sz="1600" dirty="0">
                <a:solidFill>
                  <a:srgbClr val="C00000"/>
                </a:solidFill>
              </a:rPr>
              <a:t> мебелью)</a:t>
            </a:r>
          </a:p>
        </p:txBody>
      </p:sp>
      <p:graphicFrame>
        <p:nvGraphicFramePr>
          <p:cNvPr id="23" name="Group 97"/>
          <p:cNvGraphicFramePr>
            <a:graphicFrameLocks/>
          </p:cNvGraphicFramePr>
          <p:nvPr/>
        </p:nvGraphicFramePr>
        <p:xfrm>
          <a:off x="909637" y="1582738"/>
          <a:ext cx="7272337" cy="118872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275418"/>
                <a:gridCol w="2721502"/>
                <a:gridCol w="2275417"/>
              </a:tblGrid>
              <a:tr h="2746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комплектов мебели</a:t>
                      </a:r>
                      <a:b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(стол и 2 стула в учебных классах)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комплектов </a:t>
                      </a:r>
                      <a:r>
                        <a:rPr kumimoji="0" lang="ru-RU" sz="12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разноростовой</a:t>
                      </a: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мебели (шт.)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horzOverflow="overflow"/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83,3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0" y="328613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AA6DC6-B6B5-4029-ADA6-9C06C60BF251}" type="slidenum">
              <a:rPr lang="ru-RU" smtClean="0"/>
              <a:pPr/>
              <a:t>57</a:t>
            </a:fld>
            <a:endParaRPr lang="ru-RU" smtClean="0"/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1268413"/>
            <a:ext cx="9144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dirty="0">
                <a:solidFill>
                  <a:srgbClr val="C00000"/>
                </a:solidFill>
              </a:rPr>
              <a:t>Лицензирование медицинского </a:t>
            </a:r>
            <a:r>
              <a:rPr lang="ru-RU" sz="1600" dirty="0" smtClean="0">
                <a:solidFill>
                  <a:srgbClr val="C00000"/>
                </a:solidFill>
              </a:rPr>
              <a:t>кабинета МАОУ СОШ №12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15" name="Group 108"/>
          <p:cNvGraphicFramePr>
            <a:graphicFrameLocks/>
          </p:cNvGraphicFramePr>
          <p:nvPr/>
        </p:nvGraphicFramePr>
        <p:xfrm>
          <a:off x="1519238" y="1982788"/>
          <a:ext cx="6111519" cy="139947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908924"/>
                <a:gridCol w="1618472"/>
                <a:gridCol w="2584123"/>
              </a:tblGrid>
              <a:tr h="10119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Наличие лицензии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да/нет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Срок окончания лицензии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Необходимая сумма для получения новой лицензии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(тыс. руб.)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horzOverflow="overflow"/>
                </a:tc>
              </a:tr>
              <a:tr h="3874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24.04.2014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20,0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38138" y="4470400"/>
            <a:ext cx="8304212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Состояние прочих объектов материально-технической базы сохранения и укрепления здоровья </a:t>
            </a:r>
            <a:r>
              <a:rPr lang="ru-RU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обучающихся(пищеблок</a:t>
            </a:r>
            <a:r>
              <a:rPr lang="ru-RU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столовая, актовый и спортивный залы и др.) будет приведено в соответствие требованиям </a:t>
            </a:r>
            <a:r>
              <a:rPr lang="ru-RU" sz="1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СанПиН</a:t>
            </a:r>
            <a:r>
              <a:rPr lang="ru-RU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в ходе капитального ремонта </a:t>
            </a:r>
            <a:r>
              <a:rPr lang="ru-RU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МАОУ </a:t>
            </a:r>
            <a:r>
              <a:rPr lang="ru-RU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СОШ № 12 в 2011 – 2012 гг.</a:t>
            </a:r>
          </a:p>
        </p:txBody>
      </p:sp>
      <p:sp>
        <p:nvSpPr>
          <p:cNvPr id="18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B9166E-45CE-44C0-A8EA-F0D499D3B0B7}" type="slidenum">
              <a:rPr lang="ru-RU" smtClean="0"/>
              <a:pPr/>
              <a:t>58</a:t>
            </a:fld>
            <a:endParaRPr lang="ru-RU" smtClean="0"/>
          </a:p>
        </p:txBody>
      </p:sp>
      <p:sp>
        <p:nvSpPr>
          <p:cNvPr id="1798148" name="Line 4"/>
          <p:cNvSpPr>
            <a:spLocks noChangeShapeType="1"/>
          </p:cNvSpPr>
          <p:nvPr/>
        </p:nvSpPr>
        <p:spPr bwMode="auto">
          <a:xfrm>
            <a:off x="957263" y="6845300"/>
            <a:ext cx="7704137" cy="1270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Диаграмма 16"/>
          <p:cNvGraphicFramePr>
            <a:graphicFrameLocks/>
          </p:cNvGraphicFramePr>
          <p:nvPr/>
        </p:nvGraphicFramePr>
        <p:xfrm>
          <a:off x="871538" y="1838325"/>
          <a:ext cx="3679825" cy="445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8"/>
          <p:cNvGraphicFramePr>
            <a:graphicFrameLocks/>
          </p:cNvGraphicFramePr>
          <p:nvPr/>
        </p:nvGraphicFramePr>
        <p:xfrm>
          <a:off x="5241925" y="1647825"/>
          <a:ext cx="3470275" cy="495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9906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Охват обучающихся  2–</a:t>
            </a:r>
            <a:r>
              <a:rPr lang="ru-RU" sz="1800" dirty="0" err="1" smtClean="0">
                <a:solidFill>
                  <a:srgbClr val="C00000"/>
                </a:solidFill>
              </a:rPr>
              <a:t>х</a:t>
            </a:r>
            <a:r>
              <a:rPr lang="ru-RU" sz="1800" dirty="0" smtClean="0">
                <a:solidFill>
                  <a:srgbClr val="C00000"/>
                </a:solidFill>
              </a:rPr>
              <a:t> разовым питанием, %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9688" y="3430588"/>
            <a:ext cx="47625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18656D-DDF6-41CF-A75F-C7F64105482A}" type="slidenum">
              <a:rPr lang="ru-RU" smtClean="0"/>
              <a:pPr/>
              <a:t>59</a:t>
            </a:fld>
            <a:endParaRPr lang="ru-RU" smtClean="0"/>
          </a:p>
        </p:txBody>
      </p:sp>
      <p:sp>
        <p:nvSpPr>
          <p:cNvPr id="556040" name="Text Box 8"/>
          <p:cNvSpPr txBox="1">
            <a:spLocks noChangeArrowheads="1"/>
          </p:cNvSpPr>
          <p:nvPr/>
        </p:nvSpPr>
        <p:spPr bwMode="auto">
          <a:xfrm>
            <a:off x="647700" y="5835650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667000" algn="l"/>
              </a:tabLst>
              <a:defRPr/>
            </a:pPr>
            <a:endParaRPr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485775" y="663575"/>
            <a:ext cx="84693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tabLst>
                <a:tab pos="2667000" algn="l"/>
              </a:tabLst>
              <a:defRPr/>
            </a:pPr>
            <a:endParaRPr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6043" name="Text Box 11"/>
          <p:cNvSpPr txBox="1">
            <a:spLocks noChangeArrowheads="1"/>
          </p:cNvSpPr>
          <p:nvPr/>
        </p:nvSpPr>
        <p:spPr bwMode="auto">
          <a:xfrm>
            <a:off x="1454150" y="903288"/>
            <a:ext cx="7086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endParaRPr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6044" name="Text Box 12"/>
          <p:cNvSpPr txBox="1">
            <a:spLocks noChangeArrowheads="1"/>
          </p:cNvSpPr>
          <p:nvPr/>
        </p:nvSpPr>
        <p:spPr bwMode="auto">
          <a:xfrm>
            <a:off x="690563" y="1585913"/>
            <a:ext cx="5911850" cy="29241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tabLst>
                <a:tab pos="2667000" algn="l"/>
              </a:tabLst>
              <a:defRPr/>
            </a:pPr>
            <a:r>
              <a:rPr lang="ru-RU" sz="1600" b="0" dirty="0">
                <a:solidFill>
                  <a:schemeClr val="tx1"/>
                </a:solidFill>
              </a:rPr>
              <a:t>С 2009 года в </a:t>
            </a:r>
            <a:r>
              <a:rPr lang="ru-RU" sz="1600" b="0" dirty="0" smtClean="0">
                <a:solidFill>
                  <a:schemeClr val="tx1"/>
                </a:solidFill>
              </a:rPr>
              <a:t>МАОУ </a:t>
            </a:r>
            <a:r>
              <a:rPr lang="ru-RU" sz="1600" b="0" dirty="0">
                <a:solidFill>
                  <a:schemeClr val="tx1"/>
                </a:solidFill>
              </a:rPr>
              <a:t>СОШ №12 используется обогащенный </a:t>
            </a:r>
            <a:r>
              <a:rPr lang="ru-RU" sz="1600" b="0" dirty="0" err="1">
                <a:solidFill>
                  <a:schemeClr val="tx1"/>
                </a:solidFill>
              </a:rPr>
              <a:t>микронутриентами</a:t>
            </a:r>
            <a:r>
              <a:rPr lang="ru-RU" sz="1600" b="0" dirty="0">
                <a:solidFill>
                  <a:schemeClr val="tx1"/>
                </a:solidFill>
              </a:rPr>
              <a:t> хлеб «Облепиховый», «Казачий», хлеб с добавлением морской капусты.</a:t>
            </a:r>
          </a:p>
          <a:p>
            <a:pPr algn="just">
              <a:spcBef>
                <a:spcPct val="50000"/>
              </a:spcBef>
              <a:tabLst>
                <a:tab pos="2667000" algn="l"/>
              </a:tabLst>
              <a:defRPr/>
            </a:pPr>
            <a:r>
              <a:rPr lang="ru-RU" sz="1600" b="0" dirty="0">
                <a:solidFill>
                  <a:schemeClr val="tx1"/>
                </a:solidFill>
              </a:rPr>
              <a:t>Для профилактики </a:t>
            </a:r>
            <a:r>
              <a:rPr lang="ru-RU" sz="1600" b="0" dirty="0" err="1">
                <a:solidFill>
                  <a:schemeClr val="tx1"/>
                </a:solidFill>
              </a:rPr>
              <a:t>йододефицита</a:t>
            </a:r>
            <a:r>
              <a:rPr lang="ru-RU" sz="1600" b="0" dirty="0">
                <a:solidFill>
                  <a:schemeClr val="tx1"/>
                </a:solidFill>
              </a:rPr>
              <a:t> используется йодированная соль, блюда из рыбы. Однако недостаточно используются в домашнем питании у обучающихся продукты, обогащенные </a:t>
            </a:r>
            <a:r>
              <a:rPr lang="ru-RU" sz="1600" b="0" dirty="0" err="1">
                <a:solidFill>
                  <a:schemeClr val="tx1"/>
                </a:solidFill>
              </a:rPr>
              <a:t>микронутриентами</a:t>
            </a:r>
            <a:r>
              <a:rPr lang="ru-RU" sz="1600" b="0" dirty="0">
                <a:solidFill>
                  <a:schemeClr val="tx1"/>
                </a:solidFill>
              </a:rPr>
              <a:t>, йодированная соль. Необходимо усилить работу классных руководителей, медицинских работников в части просветительской работы среди родителей по использованию данных продуктов в домашнем питании.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0" y="452438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Сохранение и укрепление здоровья</a:t>
            </a:r>
            <a:endParaRPr lang="ru-RU" cap="all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96202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tabLst>
                <a:tab pos="2667000" algn="l"/>
              </a:tabLst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Использование в питании обучающихся обогащенных продуктов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43" name="Номер слайда 1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86C185-87FE-4F9F-9706-0DBA9D482263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43050"/>
            <a:ext cx="9144000" cy="3492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cap="none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Количество работников в МАОУ СОШ № 12</a:t>
            </a:r>
          </a:p>
        </p:txBody>
      </p:sp>
      <p:graphicFrame>
        <p:nvGraphicFramePr>
          <p:cNvPr id="90377" name="Group 265"/>
          <p:cNvGraphicFramePr>
            <a:graphicFrameLocks noGrp="1"/>
          </p:cNvGraphicFramePr>
          <p:nvPr>
            <p:ph idx="4294967295"/>
          </p:nvPr>
        </p:nvGraphicFramePr>
        <p:xfrm>
          <a:off x="379413" y="1974850"/>
          <a:ext cx="8221662" cy="115786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377950"/>
                <a:gridCol w="679450"/>
                <a:gridCol w="498475"/>
                <a:gridCol w="534987"/>
                <a:gridCol w="611188"/>
                <a:gridCol w="613367"/>
                <a:gridCol w="556620"/>
                <a:gridCol w="752475"/>
                <a:gridCol w="727075"/>
                <a:gridCol w="452438"/>
                <a:gridCol w="471487"/>
                <a:gridCol w="481013"/>
                <a:gridCol w="465137"/>
              </a:tblGrid>
              <a:tr h="65246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ОУ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Всего работников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АУП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Учителя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Пед.работники</a:t>
                      </a: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не осуществляющие </a:t>
                      </a:r>
                      <a:r>
                        <a:rPr kumimoji="0" lang="ru-RU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уч.процесс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800" marB="4680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УВП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МОП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013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МАОУ СОШ №12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42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667796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0" y="3752850"/>
            <a:ext cx="9144000" cy="6191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Доля учителей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МАОУ 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СОШ № 12, </a:t>
            </a:r>
            <a:br>
              <a:rPr lang="ru-RU" sz="1800" dirty="0">
                <a:solidFill>
                  <a:srgbClr val="C00000"/>
                </a:solidFill>
                <a:latin typeface="+mn-lt"/>
              </a:rPr>
            </a:br>
            <a:r>
              <a:rPr lang="ru-RU" sz="1800" dirty="0">
                <a:solidFill>
                  <a:srgbClr val="C00000"/>
                </a:solidFill>
                <a:latin typeface="+mn-lt"/>
              </a:rPr>
              <a:t>имеющих стаж педагогической работы до 5 лет</a:t>
            </a:r>
          </a:p>
        </p:txBody>
      </p:sp>
      <p:graphicFrame>
        <p:nvGraphicFramePr>
          <p:cNvPr id="15" name="Group 3"/>
          <p:cNvGraphicFramePr>
            <a:graphicFrameLocks/>
          </p:cNvGraphicFramePr>
          <p:nvPr/>
        </p:nvGraphicFramePr>
        <p:xfrm>
          <a:off x="438150" y="4564063"/>
          <a:ext cx="8162925" cy="78740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077218"/>
                <a:gridCol w="3114131"/>
                <a:gridCol w="2971576"/>
              </a:tblGrid>
              <a:tr h="3955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ОУ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Общая численность учителей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Доля учителей с педагогическим стажем  до 5 лет(в процентах)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МАОУ СОШ №12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8 (34,7%)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F23868-5AA0-4E9B-8997-8830D4401B77}" type="slidenum">
              <a:rPr lang="ru-RU" smtClean="0"/>
              <a:pPr/>
              <a:t>60</a:t>
            </a:fld>
            <a:endParaRPr lang="ru-RU" smtClean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2352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450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350" name="Group 134"/>
          <p:cNvGraphicFramePr>
            <a:graphicFrameLocks noGrp="1"/>
          </p:cNvGraphicFramePr>
          <p:nvPr/>
        </p:nvGraphicFramePr>
        <p:xfrm>
          <a:off x="262577" y="2956306"/>
          <a:ext cx="8267700" cy="137155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99825"/>
                <a:gridCol w="2654483"/>
                <a:gridCol w="3913392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Общая стоимость работ (тыс.руб.)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14" marB="4571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Подрядчик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Виды работ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anchor="ctr" horzOverflow="overflow"/>
                </a:tc>
              </a:tr>
              <a:tr h="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100000,0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ОАО «ЗАГРОС»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Капитальный ремонт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ООО «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Градстойпроект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Выполнение проектно-изыскательских работ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МУП «ДЕЗ»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Строительный контроль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/>
                </a:tc>
              </a:tr>
            </a:tbl>
          </a:graphicData>
        </a:graphic>
      </p:graphicFrame>
      <p:sp>
        <p:nvSpPr>
          <p:cNvPr id="14" name="Text Box 54"/>
          <p:cNvSpPr txBox="1">
            <a:spLocks noChangeArrowheads="1"/>
          </p:cNvSpPr>
          <p:nvPr/>
        </p:nvSpPr>
        <p:spPr bwMode="auto">
          <a:xfrm>
            <a:off x="0" y="1106549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Приведение  МАОУ СОШ № 12 в нормативное состояние</a:t>
            </a:r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0" y="2065503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C00000"/>
                </a:solidFill>
              </a:rPr>
              <a:t>В 2011 году начата реконструкция и модернизация здания школы и </a:t>
            </a:r>
            <a:r>
              <a:rPr lang="ru-RU" sz="1400" dirty="0" smtClean="0">
                <a:solidFill>
                  <a:srgbClr val="C00000"/>
                </a:solidFill>
              </a:rPr>
              <a:t>территории</a:t>
            </a:r>
            <a:br>
              <a:rPr lang="ru-RU" sz="1400" dirty="0" smtClean="0">
                <a:solidFill>
                  <a:srgbClr val="C00000"/>
                </a:solidFill>
              </a:rPr>
            </a:br>
            <a:r>
              <a:rPr lang="ru-RU" sz="1400" dirty="0" smtClean="0">
                <a:solidFill>
                  <a:srgbClr val="C00000"/>
                </a:solidFill>
              </a:rPr>
              <a:t>(капитальный </a:t>
            </a:r>
            <a:r>
              <a:rPr lang="ru-RU" sz="1400" dirty="0">
                <a:solidFill>
                  <a:srgbClr val="C00000"/>
                </a:solidFill>
              </a:rPr>
              <a:t>ремонт</a:t>
            </a:r>
            <a:r>
              <a:rPr lang="ru-RU" sz="1400" dirty="0" smtClean="0">
                <a:solidFill>
                  <a:srgbClr val="C00000"/>
                </a:solidFill>
              </a:rPr>
              <a:t>). Срок </a:t>
            </a:r>
            <a:r>
              <a:rPr lang="ru-RU" sz="1400" dirty="0">
                <a:solidFill>
                  <a:srgbClr val="C00000"/>
                </a:solidFill>
              </a:rPr>
              <a:t>окончания работ – 30 декабря 2012 года.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72ABEA-2D03-4F3C-9DC3-5D2289132A8D}" type="slidenum">
              <a:rPr lang="ru-RU" smtClean="0"/>
              <a:pPr/>
              <a:t>61</a:t>
            </a:fld>
            <a:endParaRPr lang="ru-RU" smtClean="0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-323850" y="4038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2352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450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55" name="Rectangle 16"/>
          <p:cNvSpPr>
            <a:spLocks noChangeArrowheads="1"/>
          </p:cNvSpPr>
          <p:nvPr/>
        </p:nvSpPr>
        <p:spPr bwMode="auto">
          <a:xfrm>
            <a:off x="727075" y="5767388"/>
            <a:ext cx="8135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</a:rPr>
              <a:t>В 2011 году заменен план эвакуации. </a:t>
            </a:r>
          </a:p>
          <a:p>
            <a:r>
              <a:rPr lang="ru-RU" sz="1400" b="0" dirty="0">
                <a:solidFill>
                  <a:schemeClr val="tx1"/>
                </a:solidFill>
              </a:rPr>
              <a:t>Среди нерешённых проблем: отсутствует вывод сигнала на пульт пожарной части.</a:t>
            </a:r>
          </a:p>
        </p:txBody>
      </p:sp>
      <p:graphicFrame>
        <p:nvGraphicFramePr>
          <p:cNvPr id="781385" name="Group 73"/>
          <p:cNvGraphicFramePr>
            <a:graphicFrameLocks noGrp="1"/>
          </p:cNvGraphicFramePr>
          <p:nvPr/>
        </p:nvGraphicFramePr>
        <p:xfrm>
          <a:off x="654050" y="2124075"/>
          <a:ext cx="7823200" cy="341381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837594"/>
                <a:gridCol w="3985606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Наличие нормативно-правовой базы по обеспечению пожарной безопасности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наличии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Проведение обучения, учебных эвакуаций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Руководитель ОУ и ответственные за обеспечение ПБ проходят обучение 1 раз в 3 года. В соответствии с планом проводятся учебные эвакуации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Первичные средства пожаротушения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наличии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Наличие автоматической пожарной сигнализации (АПС)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наличии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Вывод сигнала на пульт пожарной части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Отсутствует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Наличие уголков пожарной безопасности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наличии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Наличие планов эвакуации, соответствующих требованиям ГОСТ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наличии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/>
                </a:tc>
              </a:tr>
            </a:tbl>
          </a:graphicData>
        </a:graphic>
      </p:graphicFrame>
      <p:sp>
        <p:nvSpPr>
          <p:cNvPr id="16" name="Text Box 54"/>
          <p:cNvSpPr txBox="1">
            <a:spLocks noChangeArrowheads="1"/>
          </p:cNvSpPr>
          <p:nvPr/>
        </p:nvSpPr>
        <p:spPr bwMode="auto">
          <a:xfrm>
            <a:off x="0" y="671513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Приведение  МАОУ СОШ № 12 в нормативное состояние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28587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tabLst>
                <a:tab pos="2667000" algn="l"/>
              </a:tabLst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Обеспечение пожарной безопасности в МАОУ СОШ № 12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472941-49D1-442D-B736-C07AF4073058}" type="slidenum">
              <a:rPr lang="ru-RU" smtClean="0"/>
              <a:pPr/>
              <a:t>62</a:t>
            </a:fld>
            <a:endParaRPr lang="ru-RU" smtClean="0"/>
          </a:p>
        </p:txBody>
      </p:sp>
      <p:sp>
        <p:nvSpPr>
          <p:cNvPr id="18440" name="TextBox 16"/>
          <p:cNvSpPr txBox="1">
            <a:spLocks noChangeArrowheads="1"/>
          </p:cNvSpPr>
          <p:nvPr/>
        </p:nvSpPr>
        <p:spPr bwMode="auto">
          <a:xfrm>
            <a:off x="0" y="12001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dirty="0">
                <a:solidFill>
                  <a:srgbClr val="C00000"/>
                </a:solidFill>
              </a:rPr>
              <a:t>Средства, выделенные на обеспечение пожарной безопасности</a:t>
            </a:r>
          </a:p>
        </p:txBody>
      </p:sp>
      <p:graphicFrame>
        <p:nvGraphicFramePr>
          <p:cNvPr id="14" name="Диаграмма 17"/>
          <p:cNvGraphicFramePr>
            <a:graphicFrameLocks/>
          </p:cNvGraphicFramePr>
          <p:nvPr/>
        </p:nvGraphicFramePr>
        <p:xfrm>
          <a:off x="1504950" y="192087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41" name="TextBox 18"/>
          <p:cNvSpPr txBox="1">
            <a:spLocks noChangeArrowheads="1"/>
          </p:cNvSpPr>
          <p:nvPr/>
        </p:nvSpPr>
        <p:spPr bwMode="auto">
          <a:xfrm>
            <a:off x="1457325" y="1638300"/>
            <a:ext cx="933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</a:rPr>
              <a:t>Тыс.руб.</a:t>
            </a: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0" y="671513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Приведение  МАОУ СОШ № 12 в нормативное состояние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72ABEA-2D03-4F3C-9DC3-5D2289132A8D}" type="slidenum">
              <a:rPr lang="ru-RU" smtClean="0"/>
              <a:pPr/>
              <a:t>63</a:t>
            </a:fld>
            <a:endParaRPr lang="ru-RU" smtClean="0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-323850" y="4038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2352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450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55" name="Rectangle 16"/>
          <p:cNvSpPr>
            <a:spLocks noChangeArrowheads="1"/>
          </p:cNvSpPr>
          <p:nvPr/>
        </p:nvSpPr>
        <p:spPr bwMode="auto">
          <a:xfrm>
            <a:off x="727075" y="5767388"/>
            <a:ext cx="745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400" b="0" dirty="0" smtClean="0">
                <a:solidFill>
                  <a:schemeClr val="tx1"/>
                </a:solidFill>
              </a:rPr>
              <a:t>Среди </a:t>
            </a:r>
            <a:r>
              <a:rPr lang="ru-RU" sz="1400" b="0" dirty="0">
                <a:solidFill>
                  <a:schemeClr val="tx1"/>
                </a:solidFill>
              </a:rPr>
              <a:t>нерешённых проблем: </a:t>
            </a:r>
            <a:r>
              <a:rPr lang="ru-RU" sz="1400" b="0" dirty="0" smtClean="0">
                <a:solidFill>
                  <a:schemeClr val="tx1"/>
                </a:solidFill>
              </a:rPr>
              <a:t>ограждение по периметру территории, установка распашных ворот и камер видеонаблюдения .</a:t>
            </a:r>
            <a:endParaRPr lang="ru-RU" sz="1400" b="0" dirty="0">
              <a:solidFill>
                <a:schemeClr val="tx1"/>
              </a:solidFill>
            </a:endParaRPr>
          </a:p>
        </p:txBody>
      </p:sp>
      <p:graphicFrame>
        <p:nvGraphicFramePr>
          <p:cNvPr id="781385" name="Group 73"/>
          <p:cNvGraphicFramePr>
            <a:graphicFrameLocks noGrp="1"/>
          </p:cNvGraphicFramePr>
          <p:nvPr/>
        </p:nvGraphicFramePr>
        <p:xfrm>
          <a:off x="673100" y="2085975"/>
          <a:ext cx="7823200" cy="341185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5451475"/>
                <a:gridCol w="2371725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Освещение территории в ночное время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наличии</a:t>
                      </a:r>
                    </a:p>
                  </a:txBody>
                  <a:tcPr horzOverflow="overflow"/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Ограждение по периметру территории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Отсутствует</a:t>
                      </a:r>
                    </a:p>
                  </a:txBody>
                  <a:tcPr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Ограниченный въезд на территорию, наличие распашных ворот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Отсутствует</a:t>
                      </a:r>
                    </a:p>
                  </a:txBody>
                  <a:tcPr horzOverflow="overflow"/>
                </a:tc>
              </a:tr>
              <a:tr h="348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Пропускной режим (сторож, вахтер)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наличии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инструкций о действиях охранных служб и работников организации, занятых на объекте, при создании проблемной ситуации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наличии</a:t>
                      </a:r>
                    </a:p>
                  </a:txBody>
                  <a:tcPr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 работы школы по противодействию терроризму и экстремизму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наличии</a:t>
                      </a:r>
                    </a:p>
                  </a:txBody>
                  <a:tcPr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Видеонаблюдение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Отсутствует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6" name="Text Box 54"/>
          <p:cNvSpPr txBox="1">
            <a:spLocks noChangeArrowheads="1"/>
          </p:cNvSpPr>
          <p:nvPr/>
        </p:nvSpPr>
        <p:spPr bwMode="auto">
          <a:xfrm>
            <a:off x="0" y="671513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Приведение  МАОУ СОШ № 12 в нормативное состояние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28587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tabLst>
                <a:tab pos="2667000" algn="l"/>
              </a:tabLst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Обеспечение антитеррористической защищенности МАОУ СОШ № 12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Номер слайда 5"/>
          <p:cNvSpPr>
            <a:spLocks noGrp="1"/>
          </p:cNvSpPr>
          <p:nvPr>
            <p:ph type="sldNum" sz="quarter" idx="1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A0EC74-CA13-4A26-B847-FB79B1C2EF9A}" type="slidenum">
              <a:rPr lang="ru-RU" smtClean="0"/>
              <a:pPr/>
              <a:t>64</a:t>
            </a:fld>
            <a:endParaRPr lang="ru-RU" smtClean="0"/>
          </a:p>
        </p:txBody>
      </p:sp>
      <p:graphicFrame>
        <p:nvGraphicFramePr>
          <p:cNvPr id="1954895" name="Group 79"/>
          <p:cNvGraphicFramePr>
            <a:graphicFrameLocks noGrp="1"/>
          </p:cNvGraphicFramePr>
          <p:nvPr/>
        </p:nvGraphicFramePr>
        <p:xfrm>
          <a:off x="606425" y="1266824"/>
          <a:ext cx="7900988" cy="14325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044700"/>
                <a:gridCol w="2928144"/>
                <a:gridCol w="2928144"/>
              </a:tblGrid>
              <a:tr h="149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Период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Годовой объем потребления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63 739 кВт/ч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122.4 тыс.руб.</a:t>
                      </a: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52 166 кВт/ч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137.2 тыс.руб.</a:t>
                      </a: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32 930 кВт/ч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112.0 тыс.руб.</a:t>
                      </a:r>
                    </a:p>
                  </a:txBody>
                  <a:tcPr horzOverflow="overflow"/>
                </a:tc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Уменьшение расхода электроэнергии произошло благодаря экономичному использованию.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54896" name="Group 80"/>
          <p:cNvGraphicFramePr>
            <a:graphicFrameLocks noGrp="1"/>
          </p:cNvGraphicFramePr>
          <p:nvPr/>
        </p:nvGraphicFramePr>
        <p:xfrm>
          <a:off x="598488" y="3162299"/>
          <a:ext cx="7900988" cy="14325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044700"/>
                <a:gridCol w="2928144"/>
                <a:gridCol w="2928144"/>
              </a:tblGrid>
              <a:tr h="240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Период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Годовой объем потребления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309 Гкал/год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237.6 тыс.руб.</a:t>
                      </a:r>
                    </a:p>
                  </a:txBody>
                  <a:tcPr horzOverflow="overflow"/>
                </a:tc>
              </a:tr>
              <a:tr h="177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396 Гкал/год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356.9 тыс.руб.</a:t>
                      </a:r>
                    </a:p>
                  </a:txBody>
                  <a:tcPr horzOverflow="overflow"/>
                </a:tc>
              </a:tr>
              <a:tr h="177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473 Гкал/год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495.2 тыс.руб.</a:t>
                      </a:r>
                    </a:p>
                  </a:txBody>
                  <a:tcPr horzOverflow="overflow"/>
                </a:tc>
              </a:tr>
              <a:tr h="16590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В учреждении установлен счетчик тепловой энергии. Потребление тепла определяется погодными условиями.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54941" name="Group 125"/>
          <p:cNvGraphicFramePr>
            <a:graphicFrameLocks noGrp="1"/>
          </p:cNvGraphicFramePr>
          <p:nvPr/>
        </p:nvGraphicFramePr>
        <p:xfrm>
          <a:off x="650875" y="5114926"/>
          <a:ext cx="7900988" cy="151066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044700"/>
                <a:gridCol w="2928144"/>
                <a:gridCol w="2928144"/>
              </a:tblGrid>
              <a:tr h="352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Период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Годовой объем потребления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7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3.2 тыс. м</a:t>
                      </a:r>
                      <a:r>
                        <a:rPr kumimoji="0" lang="ru-RU" sz="140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82.4 тыс.руб.</a:t>
                      </a:r>
                    </a:p>
                  </a:txBody>
                  <a:tcPr horzOverflow="overflow"/>
                </a:tc>
              </a:tr>
              <a:tr h="2567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3.6 тыс. м</a:t>
                      </a:r>
                      <a:r>
                        <a:rPr kumimoji="0" lang="ru-RU" sz="140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98.7 тыс.руб.</a:t>
                      </a:r>
                    </a:p>
                  </a:txBody>
                  <a:tcPr horzOverflow="overflow"/>
                </a:tc>
              </a:tr>
              <a:tr h="2567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1,5 тыс. м</a:t>
                      </a:r>
                      <a:r>
                        <a:rPr kumimoji="0" lang="ru-RU" sz="140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43.5 тыс.руб.</a:t>
                      </a:r>
                    </a:p>
                  </a:txBody>
                  <a:tcPr horzOverflow="overflow"/>
                </a:tc>
              </a:tr>
              <a:tr h="20540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Имеются счетчики расхода холодной воды. Уменьшение потребления воды обусловлено мерами по экономии.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0" y="8382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Потребление электрической энергии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275272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Потребление тепловой энергии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467677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Потребление холодной воды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20" name="Text Box 54"/>
          <p:cNvSpPr txBox="1">
            <a:spLocks noChangeArrowheads="1"/>
          </p:cNvSpPr>
          <p:nvPr/>
        </p:nvSpPr>
        <p:spPr bwMode="auto">
          <a:xfrm>
            <a:off x="0" y="347663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Приведение  МАОУ СОШ № 12 в нормативное состояние</a:t>
            </a: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C29894-BEE7-4DB9-9B03-304CCE3A4D0D}" type="slidenum">
              <a:rPr lang="ru-RU" smtClean="0"/>
              <a:pPr/>
              <a:t>65</a:t>
            </a:fld>
            <a:endParaRPr lang="ru-RU" smtClean="0"/>
          </a:p>
        </p:txBody>
      </p:sp>
      <p:sp>
        <p:nvSpPr>
          <p:cNvPr id="1251331" name="Text Box 3"/>
          <p:cNvSpPr txBox="1">
            <a:spLocks noChangeArrowheads="1"/>
          </p:cNvSpPr>
          <p:nvPr/>
        </p:nvSpPr>
        <p:spPr bwMode="auto">
          <a:xfrm>
            <a:off x="0" y="1287463"/>
            <a:ext cx="9144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dirty="0">
                <a:solidFill>
                  <a:srgbClr val="C00000"/>
                </a:solidFill>
              </a:rPr>
              <a:t>Количество аттестованных рабочих мест по условиям труда в </a:t>
            </a:r>
            <a:r>
              <a:rPr lang="ru-RU" sz="1600" dirty="0" smtClean="0">
                <a:solidFill>
                  <a:srgbClr val="C00000"/>
                </a:solidFill>
              </a:rPr>
              <a:t>МАОУ СОШ №12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59396" name="Rectangle 13"/>
          <p:cNvSpPr>
            <a:spLocks noChangeArrowheads="1"/>
          </p:cNvSpPr>
          <p:nvPr/>
        </p:nvSpPr>
        <p:spPr bwMode="auto">
          <a:xfrm>
            <a:off x="0" y="235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397" name="Rectangle 14"/>
          <p:cNvSpPr>
            <a:spLocks noChangeArrowheads="1"/>
          </p:cNvSpPr>
          <p:nvPr/>
        </p:nvSpPr>
        <p:spPr bwMode="auto">
          <a:xfrm>
            <a:off x="0" y="450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398" name="Rectangle 15"/>
          <p:cNvSpPr>
            <a:spLocks noChangeArrowheads="1"/>
          </p:cNvSpPr>
          <p:nvPr/>
        </p:nvSpPr>
        <p:spPr bwMode="auto">
          <a:xfrm>
            <a:off x="0" y="2366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399" name="Rectangle 17"/>
          <p:cNvSpPr>
            <a:spLocks noChangeArrowheads="1"/>
          </p:cNvSpPr>
          <p:nvPr/>
        </p:nvSpPr>
        <p:spPr bwMode="auto">
          <a:xfrm>
            <a:off x="0" y="4491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1601" name="Text Box 49"/>
          <p:cNvSpPr txBox="1">
            <a:spLocks noChangeArrowheads="1"/>
          </p:cNvSpPr>
          <p:nvPr/>
        </p:nvSpPr>
        <p:spPr bwMode="auto">
          <a:xfrm>
            <a:off x="419100" y="2179638"/>
            <a:ext cx="824865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Аттестация рабочих мест по условиям труда будет проведена в </a:t>
            </a:r>
            <a:r>
              <a:rPr lang="ru-RU" sz="1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МАОУ </a:t>
            </a:r>
            <a:r>
              <a:rPr lang="ru-RU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СОШ №12 после капитального ремонта.</a:t>
            </a: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0" y="671513"/>
            <a:ext cx="9144000" cy="474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Приведение  МАОУ СОШ № 12 в нормативное состояние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34544B-5BC3-466B-96F2-9D63FB28801F}" type="slidenum">
              <a:rPr lang="ru-RU" smtClean="0"/>
              <a:pPr/>
              <a:t>66</a:t>
            </a:fld>
            <a:endParaRPr lang="ru-RU" smtClean="0"/>
          </a:p>
        </p:txBody>
      </p:sp>
      <p:sp>
        <p:nvSpPr>
          <p:cNvPr id="1950722" name="Text Box 2"/>
          <p:cNvSpPr txBox="1">
            <a:spLocks noChangeArrowheads="1"/>
          </p:cNvSpPr>
          <p:nvPr/>
        </p:nvSpPr>
        <p:spPr bwMode="auto">
          <a:xfrm>
            <a:off x="1" y="4572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ФИНАНСИРОВАНИЕ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МАОУ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СОШ №12</a:t>
            </a:r>
          </a:p>
        </p:txBody>
      </p: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171450" y="968991"/>
          <a:ext cx="4287837" cy="510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4816475" y="1173707"/>
          <a:ext cx="3863975" cy="4426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38125" y="915107"/>
            <a:ext cx="8905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Объём бюджетного финансирования                        Объём внебюджетного финансирования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38150" y="5924550"/>
            <a:ext cx="8323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uLnTx/>
                <a:uFillTx/>
                <a:latin typeface="Arial" charset="0"/>
              </a:rPr>
              <a:t>В 2011 году в ОУ нет дополнительных платных услуг в связи с капитальным ремонтом здания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8DF4E1-D3F1-477E-8B66-67D4C2C4C3A3}" type="slidenum">
              <a:rPr lang="ru-RU" smtClean="0"/>
              <a:pPr/>
              <a:t>67</a:t>
            </a:fld>
            <a:endParaRPr lang="ru-RU" smtClean="0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827088" y="1409700"/>
          <a:ext cx="7974012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0" y="8953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Структура расходов МАОУ СОШ №12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" y="4572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ФИНАНСИРОВАНИЕ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МАОУ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СОШ №12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605D3B-CE3B-40D6-AB11-A6FD7E2259B5}" type="slidenum">
              <a:rPr lang="ru-RU" smtClean="0"/>
              <a:pPr/>
              <a:t>68</a:t>
            </a:fld>
            <a:endParaRPr lang="ru-RU" smtClean="0"/>
          </a:p>
        </p:txBody>
      </p:sp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742949" y="1531938"/>
          <a:ext cx="7053263" cy="465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0" y="98107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Расходы на содержание одного ученика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" y="4572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ФИНАНСИРОВАНИЕ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МАОУ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СОШ №12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725" y="0"/>
            <a:ext cx="86868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СИТУАЦИИ</a:t>
            </a:r>
            <a:endParaRPr lang="ru-R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1004888" y="1870075"/>
          <a:ext cx="7273925" cy="445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-1" y="1076325"/>
            <a:ext cx="9144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Средняя заработная плата по категориям сотрудников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" y="4572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ФИНАНСИРОВАНИЕ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МАОУ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СОШ №12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459B3AB-4859-4996-B347-A7C9863C8B8F}" type="slidenum">
              <a:rPr lang="ru-RU" smtClean="0"/>
              <a:pPr/>
              <a:t>69</a:t>
            </a:fld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71DD3-EAB0-406E-B455-BC16CFDAE931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4340" name="Номер слайда 3"/>
          <p:cNvSpPr txBox="1">
            <a:spLocks noGrp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>
              <a:solidFill>
                <a:schemeClr val="tx1"/>
              </a:solidFill>
            </a:endParaRP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0" y="971399"/>
            <a:ext cx="9144000" cy="3016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1700" dirty="0">
                <a:solidFill>
                  <a:srgbClr val="C00000"/>
                </a:solidFill>
              </a:rPr>
              <a:t>Повышение </a:t>
            </a:r>
            <a:r>
              <a:rPr lang="ru-RU" sz="1700" dirty="0" smtClean="0">
                <a:solidFill>
                  <a:srgbClr val="C00000"/>
                </a:solidFill>
              </a:rPr>
              <a:t>квалификации педагогов</a:t>
            </a:r>
            <a:endParaRPr lang="ru-RU" sz="1700" dirty="0">
              <a:solidFill>
                <a:srgbClr val="C00000"/>
              </a:solidFill>
            </a:endParaRPr>
          </a:p>
        </p:txBody>
      </p:sp>
      <p:graphicFrame>
        <p:nvGraphicFramePr>
          <p:cNvPr id="8" name="Диаграмма 12"/>
          <p:cNvGraphicFramePr>
            <a:graphicFrameLocks/>
          </p:cNvGraphicFramePr>
          <p:nvPr/>
        </p:nvGraphicFramePr>
        <p:xfrm>
          <a:off x="821423" y="1160060"/>
          <a:ext cx="7558301" cy="367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 Box 148"/>
          <p:cNvSpPr txBox="1">
            <a:spLocks noChangeArrowheads="1"/>
          </p:cNvSpPr>
          <p:nvPr/>
        </p:nvSpPr>
        <p:spPr bwMode="auto">
          <a:xfrm>
            <a:off x="0" y="35092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1069" y="4776718"/>
            <a:ext cx="86663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0" dirty="0" smtClean="0">
                <a:solidFill>
                  <a:schemeClr val="tx1"/>
                </a:solidFill>
              </a:rPr>
              <a:t>Высокий показатель охвата курсовой подготовкой в 2009 году – 52% - объясняется реорганизацией ОУ. В 2010, 2011 году повышение квалификации осуществлялось в соответствии с утвержденным планом.</a:t>
            </a:r>
          </a:p>
          <a:p>
            <a:r>
              <a:rPr lang="ru-RU" sz="1400" b="0" dirty="0" smtClean="0">
                <a:solidFill>
                  <a:schemeClr val="tx1"/>
                </a:solidFill>
              </a:rPr>
              <a:t>В 2011 году отмечается рост показателей охвата педагогов курсами повышения квалификации и семинарами по ФГОС и по ЕГЭ и ГИА.</a:t>
            </a:r>
          </a:p>
          <a:p>
            <a:r>
              <a:rPr lang="ru-RU" sz="1400" b="0" dirty="0" smtClean="0">
                <a:solidFill>
                  <a:schemeClr val="tx1"/>
                </a:solidFill>
              </a:rPr>
              <a:t>Охват педагогов начальной ступени курсами по вопросам ФГОС – 100%.</a:t>
            </a:r>
          </a:p>
          <a:p>
            <a:r>
              <a:rPr lang="ru-RU" sz="1400" b="0" dirty="0" smtClean="0">
                <a:solidFill>
                  <a:schemeClr val="tx1"/>
                </a:solidFill>
              </a:rPr>
              <a:t>Охват педагогов средней ступени курсами по вопросам ФГОС – 27%.</a:t>
            </a:r>
          </a:p>
          <a:p>
            <a:r>
              <a:rPr lang="ru-RU" sz="1400" b="0" dirty="0" smtClean="0">
                <a:solidFill>
                  <a:schemeClr val="tx1"/>
                </a:solidFill>
              </a:rPr>
              <a:t>В 2012 году планируется повышение квалификации педагога-библиотекаря.</a:t>
            </a:r>
            <a:endParaRPr lang="ru-RU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6549"/>
            <a:ext cx="9144000" cy="4159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  <a:t>ОКАЗАНИЕ МУНИЦИПАЛЬНЫХ УСЛУГ В МАОУ СОШ №12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41375"/>
            <a:ext cx="9144000" cy="347663"/>
          </a:xfrm>
          <a:noFill/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600" i="1" dirty="0" smtClean="0">
                <a:solidFill>
                  <a:schemeClr val="accent5">
                    <a:lumMod val="75000"/>
                  </a:schemeClr>
                </a:solidFill>
              </a:rPr>
              <a:t>Потребители муниципальных услуг: население г. Ишима в возрасте от 6 до 18 лет</a:t>
            </a:r>
          </a:p>
        </p:txBody>
      </p:sp>
      <p:graphicFrame>
        <p:nvGraphicFramePr>
          <p:cNvPr id="1869036" name="Group 236"/>
          <p:cNvGraphicFramePr>
            <a:graphicFrameLocks noGrp="1"/>
          </p:cNvGraphicFramePr>
          <p:nvPr>
            <p:ph sz="half" idx="2"/>
          </p:nvPr>
        </p:nvGraphicFramePr>
        <p:xfrm>
          <a:off x="303213" y="1876425"/>
          <a:ext cx="8221662" cy="161544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149600"/>
                <a:gridCol w="889000"/>
                <a:gridCol w="881062"/>
                <a:gridCol w="825500"/>
                <a:gridCol w="825500"/>
                <a:gridCol w="825500"/>
                <a:gridCol w="825500"/>
              </a:tblGrid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услуги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Ед.изм.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 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Объем оказания услуг по кварталам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Предоставление общедоступного и бесплатного начального общего, основного общего, среднего (полного) общего образования по основным общеобразовательным программам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чел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60418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868ADD-0900-40F1-9874-94EAD7DA0722}" type="slidenum">
              <a:rPr lang="ru-RU" smtClean="0"/>
              <a:pPr/>
              <a:t>70</a:t>
            </a:fld>
            <a:endParaRPr lang="ru-RU" smtClean="0"/>
          </a:p>
        </p:txBody>
      </p:sp>
      <p:sp>
        <p:nvSpPr>
          <p:cNvPr id="60457" name="Rectangle 173"/>
          <p:cNvSpPr>
            <a:spLocks noChangeArrowheads="1"/>
          </p:cNvSpPr>
          <p:nvPr/>
        </p:nvSpPr>
        <p:spPr bwMode="auto">
          <a:xfrm>
            <a:off x="0" y="1193800"/>
            <a:ext cx="91440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1800" dirty="0">
                <a:solidFill>
                  <a:srgbClr val="C00000"/>
                </a:solidFill>
              </a:rPr>
              <a:t>Объем оказываемых муниципальных услуг в 2011 г. 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ru-RU" sz="1800" dirty="0">
                <a:solidFill>
                  <a:srgbClr val="C00000"/>
                </a:solidFill>
              </a:rPr>
              <a:t>(в натуральных показателях)</a:t>
            </a:r>
          </a:p>
        </p:txBody>
      </p:sp>
      <p:sp>
        <p:nvSpPr>
          <p:cNvPr id="60491" name="Rectangle 226"/>
          <p:cNvSpPr>
            <a:spLocks noChangeArrowheads="1"/>
          </p:cNvSpPr>
          <p:nvPr/>
        </p:nvSpPr>
        <p:spPr bwMode="auto">
          <a:xfrm>
            <a:off x="0" y="3724275"/>
            <a:ext cx="9144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399982-1ABB-4EC5-945E-9425533A2C17}" type="slidenum">
              <a:rPr lang="ru-RU" smtClean="0"/>
              <a:pPr/>
              <a:t>71</a:t>
            </a:fld>
            <a:endParaRPr lang="ru-RU" smtClean="0"/>
          </a:p>
        </p:txBody>
      </p:sp>
      <p:graphicFrame>
        <p:nvGraphicFramePr>
          <p:cNvPr id="1874121" name="Group 201"/>
          <p:cNvGraphicFramePr>
            <a:graphicFrameLocks noGrp="1"/>
          </p:cNvGraphicFramePr>
          <p:nvPr/>
        </p:nvGraphicFramePr>
        <p:xfrm>
          <a:off x="601663" y="2127250"/>
          <a:ext cx="8051800" cy="3888108"/>
        </p:xfrm>
        <a:graphic>
          <a:graphicData uri="http://schemas.openxmlformats.org/drawingml/2006/table">
            <a:tbl>
              <a:tblPr firstRow="1" firstCol="1">
                <a:tableStyleId>{0505E3EF-67EA-436B-97B2-0124C06EBD24}</a:tableStyleId>
              </a:tblPr>
              <a:tblGrid>
                <a:gridCol w="447675"/>
                <a:gridCol w="5622925"/>
                <a:gridCol w="904875"/>
                <a:gridCol w="1076325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№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Наименование услуги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Ед.изм.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Значение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4810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Муниципальная услуга: Предоставление общедоступного и бесплатного начального общего, основного общего, среднего (полного) общего образования по основным общеобразовательным программам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Доля педагогических работников, повысивших квалификацию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Доля выпускников девятого класса, продолживших обучение в 10 классе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91,53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Доля выпускников 11 класса, сдавших ЕГЭ (по 3 и более предметам)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Состояние преступности среди обучающихся школы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Количество впервые выявленных несовершеннолетних, употребляющих наркотические и психотропные вещества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чел.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Доля обучающихся, охваченных </a:t>
                      </a:r>
                      <a:r>
                        <a:rPr kumimoji="0" lang="ru-RU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досуговой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деятельностью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61500" name="Rectangle 77"/>
          <p:cNvSpPr>
            <a:spLocks noChangeArrowheads="1"/>
          </p:cNvSpPr>
          <p:nvPr/>
        </p:nvSpPr>
        <p:spPr bwMode="auto">
          <a:xfrm>
            <a:off x="-1" y="1057276"/>
            <a:ext cx="9144001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1800" dirty="0">
                <a:solidFill>
                  <a:srgbClr val="C00000"/>
                </a:solidFill>
              </a:rPr>
              <a:t>Показатели, характеризующие качество 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1800" dirty="0" smtClean="0">
                <a:solidFill>
                  <a:srgbClr val="C00000"/>
                </a:solidFill>
              </a:rPr>
              <a:t>оказываемых </a:t>
            </a:r>
            <a:r>
              <a:rPr lang="ru-RU" sz="1800" dirty="0">
                <a:solidFill>
                  <a:srgbClr val="C00000"/>
                </a:solidFill>
              </a:rPr>
              <a:t>муниципальных услуг в </a:t>
            </a:r>
            <a:r>
              <a:rPr lang="ru-RU" sz="1800" dirty="0" smtClean="0">
                <a:solidFill>
                  <a:srgbClr val="C00000"/>
                </a:solidFill>
              </a:rPr>
              <a:t>2011 </a:t>
            </a:r>
            <a:r>
              <a:rPr lang="ru-RU" sz="1800" dirty="0">
                <a:solidFill>
                  <a:srgbClr val="C00000"/>
                </a:solidFill>
              </a:rPr>
              <a:t>г.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6549"/>
            <a:ext cx="9144000" cy="4159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  <a:t>ОКАЗАНИЕ МУНИЦИПАЛЬНЫХ УСЛУГ В МАОУ СОШ №12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399982-1ABB-4EC5-945E-9425533A2C17}" type="slidenum">
              <a:rPr lang="ru-RU" smtClean="0"/>
              <a:pPr/>
              <a:t>72</a:t>
            </a:fld>
            <a:endParaRPr lang="ru-RU" smtClean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564" y="1295400"/>
            <a:ext cx="8259762" cy="3743325"/>
          </a:xfrm>
          <a:noFill/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В 2011 году начат процесс изменения типа ОУ в </a:t>
            </a:r>
            <a:r>
              <a:rPr lang="ru-RU" sz="1800" b="1" dirty="0" smtClean="0">
                <a:solidFill>
                  <a:srgbClr val="C00000"/>
                </a:solidFill>
              </a:rPr>
              <a:t>муниципальное автономное общеобразовательное учреждение</a:t>
            </a:r>
            <a:r>
              <a:rPr lang="ru-RU" sz="1800" dirty="0" smtClean="0"/>
              <a:t>.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Проведены следующие мероприятия и процедуры: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endParaRPr lang="ru-RU" sz="1800" dirty="0" smtClean="0"/>
          </a:p>
          <a:p>
            <a:pPr marL="381000" indent="-381000" eaLnBrk="1" hangingPunct="1"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1) Собрание трудового коллектива.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2) Предложение о создании МАОУ путем изменения типа учреждения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3) Инвентаризация имущества , определение ценного и особо ценного имущества закрепляемого за МОУ при переходе в МАОУ:</a:t>
            </a:r>
          </a:p>
          <a:p>
            <a:pPr marL="381000" indent="-381000" eaLnBrk="1" hangingPunct="1"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4) Аудит инвентаризации имущества.</a:t>
            </a:r>
          </a:p>
          <a:p>
            <a:pPr marL="381000" indent="-381000" eaLnBrk="1" hangingPunct="1"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5) Передаточный акт.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6) Постановление администрации г. Ишима о создании МАОУ путем изменения типа существующего учреждения.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ru-RU" sz="1800" dirty="0" smtClean="0"/>
              <a:t>7) Утверждение, регистрация Устава МАОУ.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55624"/>
            <a:ext cx="9144000" cy="4159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  <a:t>ИЗМЕНЕНИЕ ТИПА ОУ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Rectangle 6"/>
          <p:cNvSpPr>
            <a:spLocks noGrp="1" noChangeArrowheads="1"/>
          </p:cNvSpPr>
          <p:nvPr>
            <p:ph type="sldNum" sz="quarter" idx="1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43C3A7-0DB9-4136-984C-743637731D90}" type="slidenum">
              <a:rPr lang="ru-RU" smtClean="0"/>
              <a:pPr/>
              <a:t>73</a:t>
            </a:fld>
            <a:endParaRPr lang="ru-RU" smtClean="0"/>
          </a:p>
        </p:txBody>
      </p:sp>
      <p:sp>
        <p:nvSpPr>
          <p:cNvPr id="11" name="TextBox 10"/>
          <p:cNvSpPr txBox="1"/>
          <p:nvPr/>
        </p:nvSpPr>
        <p:spPr>
          <a:xfrm>
            <a:off x="85725" y="0"/>
            <a:ext cx="868680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ПОЛОЖИТЕЛЬНЫЕ РЕЗУЛЬТАТЫ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47650" y="495299"/>
            <a:ext cx="8732577" cy="6219826"/>
          </a:xfrm>
          <a:prstGeom prst="rect">
            <a:avLst/>
          </a:prstGeom>
          <a:noFill/>
        </p:spPr>
        <p:txBody>
          <a:bodyPr vert="horz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Планомерное осуществление работ по модернизации и реконструкции здания МАОУ СОШ №12 (данные ОУ);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Увеличение доли выпускников 9 класса МАОУ СОШ №12 , продолживших обучение в 10 классе МАОУ СОШ №12 (статистические данные);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Предотвращение отсева (статистические данные);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Увеличение доли обучающихся − 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участников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городских предметных олимпиад школьников, </a:t>
            </a:r>
            <a:r>
              <a:rPr kumimoji="0" lang="ru-RU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научно−практических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конференций, конкурсов (данные ОУ);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Увеличение </a:t>
            </a:r>
            <a:r>
              <a:rPr lang="ru-RU" sz="1300" b="0" dirty="0" smtClean="0">
                <a:solidFill>
                  <a:schemeClr val="tx1"/>
                </a:solidFill>
                <a:latin typeface="+mn-lt"/>
              </a:rPr>
              <a:t>доли обучающихся ,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охваченных </a:t>
            </a:r>
            <a:r>
              <a:rPr kumimoji="0" lang="ru-RU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досуговой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деятельностью (статистические данные);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Сохранение нулевого показателя преступности </a:t>
            </a:r>
            <a:r>
              <a:rPr lang="ru-RU" sz="1300" b="0" dirty="0" smtClean="0">
                <a:solidFill>
                  <a:schemeClr val="tx1"/>
                </a:solidFill>
                <a:latin typeface="+mn-lt"/>
              </a:rPr>
              <a:t>среди обучающихся (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статистические данные);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Развитие МАОУ СОШ №12 как центра </a:t>
            </a:r>
            <a:r>
              <a:rPr kumimoji="0" lang="ru-RU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досуговой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воспитательной работы в микрорайоне (данные ОУ);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Улучшение показателей соцопросов (данные ОУ);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Внедрение различных элементов </a:t>
            </a:r>
            <a:r>
              <a:rPr kumimoji="0" lang="ru-RU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здоровьесберегающих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технологий на всех уровнях обучения (данные ОУ);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Улучшение </a:t>
            </a:r>
            <a:r>
              <a:rPr lang="ru-RU" sz="1300" b="0" dirty="0" smtClean="0">
                <a:solidFill>
                  <a:schemeClr val="tx1"/>
                </a:solidFill>
                <a:latin typeface="+mn-lt"/>
              </a:rPr>
              <a:t>здоровья обучающихся МАОУ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СОШ №12 по показателю «осанка» (статистические данные);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Уменьшение </a:t>
            </a:r>
            <a:r>
              <a:rPr lang="ru-RU" sz="1300" b="0" dirty="0" smtClean="0">
                <a:solidFill>
                  <a:schemeClr val="tx1"/>
                </a:solidFill>
                <a:latin typeface="+mn-lt"/>
              </a:rPr>
              <a:t>доли обучающихся,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отнесенных к специальной медицинской и подготовительной группе здоровья (данные ОУ);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Увеличение </a:t>
            </a:r>
            <a:r>
              <a:rPr lang="ru-RU" sz="1300" b="0" dirty="0" smtClean="0">
                <a:solidFill>
                  <a:schemeClr val="tx1"/>
                </a:solidFill>
                <a:latin typeface="+mn-lt"/>
              </a:rPr>
              <a:t>доли обучающихся,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занимающихся в спортивных секциях ОУ (данные ОУ);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Уменьшение количества уроков, пропущенных по болезни в расчете на одного ученика (данные ОУ);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Увеличение процента укомплектованности </a:t>
            </a:r>
            <a:r>
              <a:rPr kumimoji="0" lang="ru-RU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разноростовой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мебелью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Увеличение доли педагогических работников, повысивших квалификацию (статистические данные);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Поддержание на оптимальном для города уровне </a:t>
            </a:r>
            <a:r>
              <a:rPr lang="ru-RU" sz="1300" b="0" dirty="0" smtClean="0">
                <a:solidFill>
                  <a:schemeClr val="tx1"/>
                </a:solidFill>
                <a:latin typeface="+mn-lt"/>
              </a:rPr>
              <a:t>числа обучающихся,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приходящихся на одного учителя, на одного работающего (данные ОУ);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Уменьшение </a:t>
            </a:r>
            <a:r>
              <a:rPr lang="ru-RU" sz="1300" b="0" dirty="0" smtClean="0">
                <a:solidFill>
                  <a:schemeClr val="tx1"/>
                </a:solidFill>
                <a:latin typeface="+mn-lt"/>
              </a:rPr>
              <a:t>количества обучающихся на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 компьютер (статистические данные);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Расширение использования в образовательном процессе электронных учебников (данные ОУ).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Увеличение доли педагогических работников, имеющих базовую компетентность в области информационных технологий (статистические данные);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Переход на стандарты второго поколения на уровне начального общего образования.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100000"/>
              <a:buFontTx/>
              <a:buAutoNum type="arabicPeriod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Внедрение программы административного управления школой.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Rectangle 6"/>
          <p:cNvSpPr>
            <a:spLocks noGrp="1" noChangeArrowheads="1"/>
          </p:cNvSpPr>
          <p:nvPr>
            <p:ph type="sldNum" sz="quarter" idx="1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43C3A7-0DB9-4136-984C-743637731D90}" type="slidenum">
              <a:rPr lang="ru-RU" smtClean="0"/>
              <a:pPr/>
              <a:t>74</a:t>
            </a:fld>
            <a:endParaRPr lang="ru-RU" smtClean="0"/>
          </a:p>
        </p:txBody>
      </p:sp>
      <p:sp>
        <p:nvSpPr>
          <p:cNvPr id="11" name="TextBox 10"/>
          <p:cNvSpPr txBox="1"/>
          <p:nvPr/>
        </p:nvSpPr>
        <p:spPr>
          <a:xfrm>
            <a:off x="85725" y="628650"/>
            <a:ext cx="868680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МАОУ СОШ № 12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90550" y="1389063"/>
            <a:ext cx="7991476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>
                <a:solidFill>
                  <a:schemeClr val="tx1"/>
                </a:solidFill>
                <a:latin typeface="+mn-lt"/>
              </a:rPr>
              <a:t>Низкие показатели качества обучения на ступени основного общего и среднего (полного) общего образования.</a:t>
            </a: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>
                <a:solidFill>
                  <a:schemeClr val="tx1"/>
                </a:solidFill>
                <a:latin typeface="+mn-lt"/>
              </a:rPr>
              <a:t>Уменьшение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доли лиц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, сдавших ЕГЭ, в числе выпускников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МАОУ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СОШ №12, участвующих в ЕГЭ (данные ОУ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);</a:t>
            </a: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 Наличие обучающихся, не завершивших среднее (полное) общее образование.</a:t>
            </a: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Средняя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наполняемость классов незначительно ниже 25 человек (данные ОУ);</a:t>
            </a: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Уменьшение количества участников ГНПК «Шаг в будущее» (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данные ОУ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);</a:t>
            </a: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Невозможность организовать профильное обучение в силу малого числа несовершеннолетних обучающихся на третьей ступени обучения.</a:t>
            </a: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Отсутствие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охвата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обучающихся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отдыхом в лагере дневного пребывания – по причине капитального ремонта (статистические данные);</a:t>
            </a: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>
                <a:solidFill>
                  <a:schemeClr val="tx1"/>
                </a:solidFill>
                <a:latin typeface="+mn-lt"/>
              </a:rPr>
              <a:t>Ухудшение здоровья </a:t>
            </a:r>
            <a:r>
              <a:rPr lang="ru-RU" sz="1600" b="0" dirty="0" smtClean="0">
                <a:solidFill>
                  <a:schemeClr val="tx1"/>
                </a:solidFill>
              </a:rPr>
              <a:t>обучающихся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МАОУ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СОШ №12 по показателю «зрение» (статистические данные);</a:t>
            </a:r>
          </a:p>
          <a:p>
            <a:pPr eaLnBrk="0" hangingPunct="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>
                <a:solidFill>
                  <a:schemeClr val="tx1"/>
                </a:solidFill>
                <a:latin typeface="+mn-lt"/>
              </a:rPr>
              <a:t>Уменьшение доли </a:t>
            </a:r>
            <a:r>
              <a:rPr lang="ru-RU" sz="1600" b="0" dirty="0" smtClean="0">
                <a:solidFill>
                  <a:schemeClr val="tx1"/>
                </a:solidFill>
              </a:rPr>
              <a:t>обучающихся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занимающихся в спортивных секциях учреждений дополнительного образования (данные ОУ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).</a:t>
            </a:r>
          </a:p>
          <a:p>
            <a:pPr eaLnBrk="0" hangingPunct="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Устаревший компьютерный парк ОУ. </a:t>
            </a:r>
            <a:r>
              <a:rPr lang="ru-RU" sz="1300" b="0" dirty="0" smtClean="0">
                <a:solidFill>
                  <a:schemeClr val="tx1"/>
                </a:solidFill>
                <a:latin typeface="+mn-lt"/>
              </a:rPr>
              <a:t>  </a:t>
            </a: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defRPr/>
            </a:pPr>
            <a:endParaRPr lang="ru-RU" sz="1600" b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055EA2-A8DD-449A-A119-B456261FBCC1}" type="slidenum">
              <a:rPr lang="ru-RU" smtClean="0"/>
              <a:pPr/>
              <a:t>75</a:t>
            </a:fld>
            <a:endParaRPr lang="ru-RU" smtClean="0"/>
          </a:p>
        </p:txBody>
      </p:sp>
      <p:sp>
        <p:nvSpPr>
          <p:cNvPr id="705538" name="Text Box 2"/>
          <p:cNvSpPr txBox="1">
            <a:spLocks noChangeArrowheads="1"/>
          </p:cNvSpPr>
          <p:nvPr/>
        </p:nvSpPr>
        <p:spPr bwMode="auto">
          <a:xfrm>
            <a:off x="95250" y="0"/>
            <a:ext cx="8648700" cy="7858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Задачи на 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2012 год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5539" name="Text Box 3"/>
          <p:cNvSpPr txBox="1">
            <a:spLocks noChangeArrowheads="1"/>
          </p:cNvSpPr>
          <p:nvPr/>
        </p:nvSpPr>
        <p:spPr bwMode="auto">
          <a:xfrm>
            <a:off x="581025" y="981075"/>
            <a:ext cx="7556500" cy="811213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tint val="32157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9525" algn="ctr">
            <a:solidFill>
              <a:srgbClr val="FFFFCC"/>
            </a:solidFill>
            <a:miter lim="800000"/>
            <a:headEnd/>
            <a:tailEnd/>
          </a:ln>
          <a:effectLst>
            <a:outerShdw dist="107763" dir="2700000" algn="ctr" rotWithShape="0">
              <a:srgbClr val="FFCC00">
                <a:alpha val="50000"/>
              </a:srgbClr>
            </a:outerShdw>
          </a:effectLst>
        </p:spPr>
        <p:txBody>
          <a:bodyPr anchor="ctr" anchorCtr="1"/>
          <a:lstStyle/>
          <a:p>
            <a:pPr algn="ctr">
              <a:spcBef>
                <a:spcPct val="50000"/>
              </a:spcBef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Достижение качества образования, соответствующего государственному образовательному стандарту</a:t>
            </a:r>
            <a:endParaRPr lang="ru-RU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05540" name="Text Box 4"/>
          <p:cNvSpPr txBox="1">
            <a:spLocks noChangeArrowheads="1"/>
          </p:cNvSpPr>
          <p:nvPr/>
        </p:nvSpPr>
        <p:spPr bwMode="auto">
          <a:xfrm>
            <a:off x="592138" y="2057400"/>
            <a:ext cx="7499350" cy="801688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tint val="32157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9525" algn="ctr">
            <a:solidFill>
              <a:srgbClr val="FFFFCC"/>
            </a:solidFill>
            <a:miter lim="800000"/>
            <a:headEnd/>
            <a:tailEnd/>
          </a:ln>
          <a:effectLst>
            <a:outerShdw dist="107763" dir="2700000" algn="ctr" rotWithShape="0">
              <a:srgbClr val="FFCC00">
                <a:alpha val="50000"/>
              </a:srgbClr>
            </a:outerShdw>
          </a:effectLst>
        </p:spPr>
        <p:txBody>
          <a:bodyPr anchor="ctr" anchorCtr="1"/>
          <a:lstStyle/>
          <a:p>
            <a:pPr marL="363538" indent="-363538"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</a:rPr>
              <a:t>Воспитание социально ответственной личности</a:t>
            </a:r>
          </a:p>
        </p:txBody>
      </p:sp>
      <p:sp>
        <p:nvSpPr>
          <p:cNvPr id="705541" name="Text Box 5"/>
          <p:cNvSpPr txBox="1">
            <a:spLocks noChangeArrowheads="1"/>
          </p:cNvSpPr>
          <p:nvPr/>
        </p:nvSpPr>
        <p:spPr bwMode="auto">
          <a:xfrm>
            <a:off x="581025" y="3117850"/>
            <a:ext cx="7575550" cy="728663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tint val="32157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9525" algn="ctr">
            <a:solidFill>
              <a:srgbClr val="FFFFCC"/>
            </a:solidFill>
            <a:miter lim="800000"/>
            <a:headEnd/>
            <a:tailEnd/>
          </a:ln>
          <a:effectLst>
            <a:outerShdw dist="107763" dir="2700000" algn="ctr" rotWithShape="0">
              <a:srgbClr val="FFCC00">
                <a:alpha val="50000"/>
              </a:srgbClr>
            </a:outerShdw>
          </a:effectLst>
        </p:spPr>
        <p:txBody>
          <a:bodyPr anchor="ctr" anchorCtr="1"/>
          <a:lstStyle/>
          <a:p>
            <a:pPr marL="363538" indent="-363538" algn="ctr"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 Сохранение и укрепление здоровья 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обучающихся</a:t>
            </a: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05546" name="Text Box 10"/>
          <p:cNvSpPr txBox="1">
            <a:spLocks noChangeArrowheads="1"/>
          </p:cNvSpPr>
          <p:nvPr/>
        </p:nvSpPr>
        <p:spPr bwMode="auto">
          <a:xfrm>
            <a:off x="579438" y="4114800"/>
            <a:ext cx="7573962" cy="1023938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tint val="32157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9525" algn="ctr">
            <a:solidFill>
              <a:srgbClr val="FFFFCC"/>
            </a:solidFill>
            <a:miter lim="800000"/>
            <a:headEnd/>
            <a:tailEnd/>
          </a:ln>
          <a:effectLst>
            <a:outerShdw dist="107763" dir="2700000" algn="ctr" rotWithShape="0">
              <a:srgbClr val="FFCC00">
                <a:alpha val="50000"/>
              </a:srgbClr>
            </a:outerShdw>
          </a:effectLst>
        </p:spPr>
        <p:txBody>
          <a:bodyPr anchor="ctr" anchorCtr="1"/>
          <a:lstStyle/>
          <a:p>
            <a:pPr marL="381000" indent="-381000" algn="ctr">
              <a:spcBef>
                <a:spcPct val="50000"/>
              </a:spcBef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Приведение 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МАОУ </a:t>
            </a:r>
            <a:r>
              <a:rPr lang="ru-RU" sz="1600" dirty="0">
                <a:solidFill>
                  <a:schemeClr val="tx1"/>
                </a:solidFill>
                <a:latin typeface="Arial" charset="0"/>
              </a:rPr>
              <a:t>СОШ № 12 в нормативное состояние </a:t>
            </a:r>
          </a:p>
          <a:p>
            <a:pPr marL="381000" indent="-381000" algn="ctr">
              <a:spcBef>
                <a:spcPct val="50000"/>
              </a:spcBef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(завершение модернизации и реконструкции здания ОУ и территории)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687546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ru-RU" sz="1400" b="0" dirty="0">
              <a:solidFill>
                <a:schemeClr val="tx1"/>
              </a:solidFill>
            </a:endParaRPr>
          </a:p>
        </p:txBody>
      </p:sp>
      <p:sp>
        <p:nvSpPr>
          <p:cNvPr id="33832" name="Номер слайда 1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C4C4B1-6ABA-4792-8D5C-852AD7C1EE80}" type="slidenum">
              <a:rPr lang="ru-RU" smtClean="0"/>
              <a:pPr/>
              <a:t>8</a:t>
            </a:fld>
            <a:endParaRPr lang="ru-RU" smtClean="0"/>
          </a:p>
        </p:txBody>
      </p:sp>
      <p:graphicFrame>
        <p:nvGraphicFramePr>
          <p:cNvPr id="443471" name="Group 79"/>
          <p:cNvGraphicFramePr>
            <a:graphicFrameLocks noGrp="1"/>
          </p:cNvGraphicFramePr>
          <p:nvPr>
            <p:ph idx="4294967295"/>
          </p:nvPr>
        </p:nvGraphicFramePr>
        <p:xfrm>
          <a:off x="433388" y="2119313"/>
          <a:ext cx="8224837" cy="208915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548690"/>
                <a:gridCol w="1253796"/>
                <a:gridCol w="1072468"/>
                <a:gridCol w="1349883"/>
              </a:tblGrid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обучающихся,  приходящихся на одного работника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обучающихся, приходящихся на одного учителя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36,9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обучающихся,  приходящихся на одного работника прочего персонала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38,4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53,1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443434" name="Text Box 42"/>
          <p:cNvSpPr txBox="1">
            <a:spLocks noChangeArrowheads="1"/>
          </p:cNvSpPr>
          <p:nvPr/>
        </p:nvSpPr>
        <p:spPr bwMode="auto">
          <a:xfrm>
            <a:off x="450850" y="1420813"/>
            <a:ext cx="86931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Количество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обучающихся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, приходящихся на одного работника</a:t>
            </a:r>
          </a:p>
        </p:txBody>
      </p:sp>
      <p:sp>
        <p:nvSpPr>
          <p:cNvPr id="33828" name="Rectangle 48"/>
          <p:cNvSpPr>
            <a:spLocks noChangeArrowheads="1"/>
          </p:cNvSpPr>
          <p:nvPr/>
        </p:nvSpPr>
        <p:spPr bwMode="auto">
          <a:xfrm>
            <a:off x="354013" y="4640263"/>
            <a:ext cx="8355012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0" dirty="0">
                <a:solidFill>
                  <a:schemeClr val="tx1"/>
                </a:solidFill>
              </a:rPr>
              <a:t>Увеличение  </a:t>
            </a:r>
            <a:r>
              <a:rPr lang="ru-RU" sz="1400" b="0" dirty="0" smtClean="0">
                <a:solidFill>
                  <a:schemeClr val="tx1"/>
                </a:solidFill>
              </a:rPr>
              <a:t>количества обучающихся</a:t>
            </a:r>
            <a:r>
              <a:rPr lang="ru-RU" sz="1400" b="0" dirty="0">
                <a:solidFill>
                  <a:schemeClr val="tx1"/>
                </a:solidFill>
              </a:rPr>
              <a:t>,  приходящихся на одного работника,  произошло за счет оптимизации штатных расписаний (уменьшение численности работников)  и  увеличения  количества  обучающихся. </a:t>
            </a:r>
          </a:p>
        </p:txBody>
      </p:sp>
      <p:sp>
        <p:nvSpPr>
          <p:cNvPr id="15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D4D831-D363-4F56-8917-C0753E359736}" type="slidenum">
              <a:rPr lang="ru-RU" smtClean="0"/>
              <a:pPr/>
              <a:t>9</a:t>
            </a:fld>
            <a:endParaRPr lang="ru-RU" smtClean="0"/>
          </a:p>
        </p:txBody>
      </p:sp>
      <p:graphicFrame>
        <p:nvGraphicFramePr>
          <p:cNvPr id="445483" name="Group 43"/>
          <p:cNvGraphicFramePr>
            <a:graphicFrameLocks noGrp="1"/>
          </p:cNvGraphicFramePr>
          <p:nvPr>
            <p:ph idx="4294967295"/>
          </p:nvPr>
        </p:nvGraphicFramePr>
        <p:xfrm>
          <a:off x="700088" y="2333625"/>
          <a:ext cx="7787046" cy="1800227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550152"/>
                <a:gridCol w="1461564"/>
                <a:gridCol w="1286893"/>
                <a:gridCol w="1488437"/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anchor="ctr" horzOverflow="overflow"/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классов комплектов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Количество обучающихся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838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846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Средняя наполняемость классов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21,4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24,46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445470" name="Text Box 30"/>
          <p:cNvSpPr txBox="1">
            <a:spLocks noChangeArrowheads="1"/>
          </p:cNvSpPr>
          <p:nvPr/>
        </p:nvSpPr>
        <p:spPr bwMode="auto">
          <a:xfrm>
            <a:off x="450850" y="1595438"/>
            <a:ext cx="86931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800" dirty="0">
                <a:solidFill>
                  <a:srgbClr val="C00000"/>
                </a:solidFill>
                <a:latin typeface="+mn-lt"/>
              </a:rPr>
              <a:t>Средняя наполняемость классов в </a:t>
            </a:r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МАОУ </a:t>
            </a:r>
            <a:r>
              <a:rPr lang="ru-RU" sz="1800" dirty="0">
                <a:solidFill>
                  <a:srgbClr val="C00000"/>
                </a:solidFill>
                <a:latin typeface="+mn-lt"/>
              </a:rPr>
              <a:t>СОШ № 12</a:t>
            </a:r>
          </a:p>
        </p:txBody>
      </p:sp>
      <p:sp>
        <p:nvSpPr>
          <p:cNvPr id="445476" name="Rectangle 36"/>
          <p:cNvSpPr>
            <a:spLocks noChangeArrowheads="1"/>
          </p:cNvSpPr>
          <p:nvPr/>
        </p:nvSpPr>
        <p:spPr bwMode="auto">
          <a:xfrm>
            <a:off x="765175" y="4594225"/>
            <a:ext cx="791845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4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Увеличение средней наполняемости классов произошло за счет планомерной работы по оптимизации штатных расписаний, увеличения контингента обучающихся.</a:t>
            </a:r>
          </a:p>
        </p:txBody>
      </p:sp>
      <p:sp>
        <p:nvSpPr>
          <p:cNvPr id="14" name="Text Box 148"/>
          <p:cNvSpPr txBox="1">
            <a:spLocks noChangeArrowheads="1"/>
          </p:cNvSpPr>
          <p:nvPr/>
        </p:nvSpPr>
        <p:spPr bwMode="auto">
          <a:xfrm>
            <a:off x="0" y="623888"/>
            <a:ext cx="914399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2667000" algn="l"/>
              </a:tabLst>
              <a:defRPr/>
            </a:pPr>
            <a:r>
              <a:rPr lang="ru-RU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Достижение качества образования,</a:t>
            </a:r>
            <a:r>
              <a:rPr lang="ru-RU" sz="14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соответствующего государственному образовательному стандарту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умажная">
      <a:dk1>
        <a:sysClr val="windowText" lastClr="000000"/>
      </a:dk1>
      <a:lt1>
        <a:sysClr val="window" lastClr="FFFE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40014</TotalTime>
  <Words>4463</Words>
  <Application>Microsoft Office PowerPoint</Application>
  <PresentationFormat>Экран (4:3)</PresentationFormat>
  <Paragraphs>954</Paragraphs>
  <Slides>75</Slides>
  <Notes>36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75</vt:i4>
      </vt:variant>
    </vt:vector>
  </HeadingPairs>
  <TitlesOfParts>
    <vt:vector size="76" baseType="lpstr">
      <vt:lpstr>Эркер</vt:lpstr>
      <vt:lpstr>ОТЧЕТ о деятельности МАОУ СОШ № 12 г. Ишима по итогам 2011 года</vt:lpstr>
      <vt:lpstr>Слайд 2</vt:lpstr>
      <vt:lpstr>Количество обучающихся в МАОУ СОШ №12</vt:lpstr>
      <vt:lpstr>Слайд 4</vt:lpstr>
      <vt:lpstr>Слайд 5</vt:lpstr>
      <vt:lpstr>Количество работников в МАОУ СОШ № 12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Доля выпускников 9 классов МАОУ СОШ № 12, продолживших обучение в 10 классе</vt:lpstr>
      <vt:lpstr>Слайд 23</vt:lpstr>
      <vt:lpstr>Слайд 24</vt:lpstr>
      <vt:lpstr>Слайд 25</vt:lpstr>
      <vt:lpstr>Слайд 26</vt:lpstr>
      <vt:lpstr>Система оценки:</vt:lpstr>
      <vt:lpstr>Слайд 28</vt:lpstr>
      <vt:lpstr>Призовые места ГНПК «Шаг в будущее»</vt:lpstr>
      <vt:lpstr>Призовые места городских олимпиад младших школьников</vt:lpstr>
      <vt:lpstr>Результаты городского этапа олимпиады среди обучающихся 5 – 8 классов </vt:lpstr>
      <vt:lpstr>Результаты муниципального этапа Всероссийской олимпиады  среди обучающихся 9 – 11 классов 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ОКАЗАНИЕ МУНИЦИПАЛЬНЫХ УСЛУГ В МАОУ СОШ №12</vt:lpstr>
      <vt:lpstr>ОКАЗАНИЕ МУНИЦИПАЛЬНЫХ УСЛУГ В МАОУ СОШ №12</vt:lpstr>
      <vt:lpstr>ИЗМЕНЕНИЕ ТИПА ОУ</vt:lpstr>
      <vt:lpstr>Слайд 73</vt:lpstr>
      <vt:lpstr>Слайд 74</vt:lpstr>
      <vt:lpstr>Слайд 75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МАОУ СОШ № 12</dc:creator>
  <cp:lastModifiedBy>Admin</cp:lastModifiedBy>
  <cp:revision>4289</cp:revision>
  <cp:lastPrinted>1601-01-01T00:00:00Z</cp:lastPrinted>
  <dcterms:created xsi:type="dcterms:W3CDTF">1601-01-01T00:00:00Z</dcterms:created>
  <dcterms:modified xsi:type="dcterms:W3CDTF">2012-02-25T16:26:10Z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